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327" r:id="rId2"/>
    <p:sldId id="328" r:id="rId3"/>
    <p:sldId id="329" r:id="rId4"/>
    <p:sldId id="309" r:id="rId5"/>
    <p:sldId id="334" r:id="rId6"/>
    <p:sldId id="330" r:id="rId7"/>
    <p:sldId id="304" r:id="rId8"/>
    <p:sldId id="335" r:id="rId9"/>
    <p:sldId id="336" r:id="rId10"/>
    <p:sldId id="337" r:id="rId11"/>
    <p:sldId id="338" r:id="rId12"/>
    <p:sldId id="331" r:id="rId13"/>
    <p:sldId id="339" r:id="rId14"/>
    <p:sldId id="340" r:id="rId15"/>
    <p:sldId id="332" r:id="rId16"/>
    <p:sldId id="341" r:id="rId17"/>
    <p:sldId id="343" r:id="rId18"/>
    <p:sldId id="344" r:id="rId19"/>
    <p:sldId id="345" r:id="rId20"/>
    <p:sldId id="346" r:id="rId21"/>
    <p:sldId id="347" r:id="rId22"/>
    <p:sldId id="296" r:id="rId23"/>
  </p:sldIdLst>
  <p:sldSz cx="12192000" cy="6858000"/>
  <p:notesSz cx="6858000" cy="9144000"/>
  <p:embeddedFontLst>
    <p:embeddedFont>
      <p:font typeface="微软雅黑" panose="020B0503020204020204" pitchFamily="34" charset="-122"/>
      <p:regular r:id="rId25"/>
      <p:bold r:id="rId26"/>
    </p:embeddedFont>
    <p:embeddedFont>
      <p:font typeface="Cambria Math" panose="02040503050406030204" pitchFamily="18" charset="0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5ACBF0"/>
          </p15:clr>
        </p15:guide>
        <p15:guide id="2" pos="3908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BF9"/>
    <a:srgbClr val="F98B2F"/>
    <a:srgbClr val="E15729"/>
    <a:srgbClr val="EE6F2C"/>
    <a:srgbClr val="99A3BE"/>
    <a:srgbClr val="4C5878"/>
    <a:srgbClr val="09606E"/>
    <a:srgbClr val="003748"/>
    <a:srgbClr val="6451FD"/>
    <a:srgbClr val="A17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626" y="930"/>
      </p:cViewPr>
      <p:guideLst>
        <p:guide orient="horz" pos="2160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CD7375B-645A-4B83-93EC-8A3A766EDBB5}" type="datetimeFigureOut">
              <a:rPr lang="zh-CN" altLang="en-US" smtClean="0"/>
              <a:pPr/>
              <a:t>2022/11/27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EBF8934-6CED-46F5-B7D3-6CA10363127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09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34B75-1799-40CB-9D87-3588BC158B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97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F73DF8-7CCC-4698-9827-C6AF8134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52457A-EA83-4AD5-B047-AAFE3B79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9BB5E-FD23-40A8-B01B-61890AA4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32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0D0E65-3A2E-4AA5-91F0-0304C02C8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A7F7A-4A94-45E3-B544-11D818100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DC294F-BDDF-4EEE-8C8C-646191F1C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3E8761-A14E-4E6E-B19C-D0ABAA7747FF}" type="datetimeFigureOut">
              <a:rPr lang="zh-CN" altLang="en-US" smtClean="0"/>
              <a:pPr/>
              <a:t>2022/11/27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4A6414-4759-48C2-AB98-5DF25A49E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D8F7A-B643-4CD8-BFB7-45FB062CA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3410F0F-E077-475B-A7EC-03CDC27F5B8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1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TaoV5/SMC_dem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7.w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0434" y="0"/>
            <a:ext cx="5157756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395"/>
          <a:stretch/>
        </p:blipFill>
        <p:spPr>
          <a:xfrm>
            <a:off x="0" y="2907478"/>
            <a:ext cx="5157756" cy="395052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7CD2487-12C4-ACFC-743A-4FF28928EF88}"/>
              </a:ext>
            </a:extLst>
          </p:cNvPr>
          <p:cNvSpPr txBox="1"/>
          <p:nvPr/>
        </p:nvSpPr>
        <p:spPr>
          <a:xfrm>
            <a:off x="1717622" y="3117398"/>
            <a:ext cx="10625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EE6F2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滑膜变结构控制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实验汇报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368204" y="5091722"/>
            <a:ext cx="3876525" cy="404244"/>
            <a:chOff x="2368204" y="5091722"/>
            <a:chExt cx="3876525" cy="40424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625F0EE-F085-4C86-0B23-26842C036D91}"/>
                </a:ext>
              </a:extLst>
            </p:cNvPr>
            <p:cNvGrpSpPr/>
            <p:nvPr/>
          </p:nvGrpSpPr>
          <p:grpSpPr>
            <a:xfrm>
              <a:off x="2478352" y="5124567"/>
              <a:ext cx="3715928" cy="338554"/>
              <a:chOff x="5913847" y="5482369"/>
              <a:chExt cx="3715928" cy="338554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BB4D1AF-B40A-1DF5-A870-9CD747536E07}"/>
                  </a:ext>
                </a:extLst>
              </p:cNvPr>
              <p:cNvSpPr txBox="1"/>
              <p:nvPr/>
            </p:nvSpPr>
            <p:spPr>
              <a:xfrm>
                <a:off x="5913847" y="5482369"/>
                <a:ext cx="1568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思源宋体 CN" panose="02020400000000000000" pitchFamily="18" charset="-122"/>
                  </a:rPr>
                  <a:t>汇报人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思源宋体 CN" panose="02020400000000000000" pitchFamily="18" charset="-122"/>
                  </a:rPr>
                  <a:t>: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思源宋体 CN" panose="02020400000000000000" pitchFamily="18" charset="-122"/>
                  </a:rPr>
                  <a:t>张聿韬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4C29071-74EB-5BB9-CAC5-92CBC35BD2E8}"/>
                  </a:ext>
                </a:extLst>
              </p:cNvPr>
              <p:cNvSpPr txBox="1"/>
              <p:nvPr/>
            </p:nvSpPr>
            <p:spPr>
              <a:xfrm>
                <a:off x="7902667" y="5482369"/>
                <a:ext cx="17271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思源宋体 CN" panose="02020400000000000000" pitchFamily="18" charset="-122"/>
                  </a:rPr>
                  <a:t>时间：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思源宋体 CN" panose="02020400000000000000" pitchFamily="18" charset="-122"/>
                  </a:rPr>
                  <a:t>2022-11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4" name="圆角矩形 3"/>
            <p:cNvSpPr/>
            <p:nvPr/>
          </p:nvSpPr>
          <p:spPr>
            <a:xfrm>
              <a:off x="2368204" y="5091722"/>
              <a:ext cx="1828006" cy="404244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EE6F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416723" y="5091722"/>
              <a:ext cx="1828006" cy="404244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EE6F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图形">
            <a:extLst>
              <a:ext uri="{FF2B5EF4-FFF2-40B4-BE49-F238E27FC236}">
                <a16:creationId xmlns:a16="http://schemas.microsoft.com/office/drawing/2014/main" id="{DEF3C621-97BB-C518-E37A-F6C845AB1AE8}"/>
              </a:ext>
            </a:extLst>
          </p:cNvPr>
          <p:cNvSpPr txBox="1"/>
          <p:nvPr/>
        </p:nvSpPr>
        <p:spPr>
          <a:xfrm>
            <a:off x="1576211" y="2267808"/>
            <a:ext cx="3851429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altLang="zh-CN" sz="3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《</a:t>
            </a:r>
            <a:r>
              <a:rPr lang="zh-CN" altLang="en-US" sz="3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现代控制理论</a:t>
            </a:r>
            <a:r>
              <a:rPr lang="en-US" altLang="zh-CN" sz="3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》</a:t>
            </a:r>
            <a:endParaRPr lang="zh-CN" altLang="en-US" sz="3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DBFD62-D636-8B48-D227-8A1478609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8" b="31985"/>
          <a:stretch/>
        </p:blipFill>
        <p:spPr bwMode="auto">
          <a:xfrm>
            <a:off x="347688" y="118213"/>
            <a:ext cx="3154238" cy="7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图形">
            <a:extLst>
              <a:ext uri="{FF2B5EF4-FFF2-40B4-BE49-F238E27FC236}">
                <a16:creationId xmlns:a16="http://schemas.microsoft.com/office/drawing/2014/main" id="{879EE2EF-50D0-0D64-E340-97FF6DFC529B}"/>
              </a:ext>
            </a:extLst>
          </p:cNvPr>
          <p:cNvSpPr/>
          <p:nvPr/>
        </p:nvSpPr>
        <p:spPr>
          <a:xfrm flipH="1">
            <a:off x="9439275" y="5381531"/>
            <a:ext cx="2752725" cy="1493996"/>
          </a:xfrm>
          <a:custGeom>
            <a:avLst/>
            <a:gdLst>
              <a:gd name="connsiteX0" fmla="*/ 1641399 w 6994855"/>
              <a:gd name="connsiteY0" fmla="*/ 395 h 6231036"/>
              <a:gd name="connsiteX1" fmla="*/ 112592 w 6994855"/>
              <a:gd name="connsiteY1" fmla="*/ 747663 h 6231036"/>
              <a:gd name="connsiteX2" fmla="*/ 0 w 6994855"/>
              <a:gd name="connsiteY2" fmla="*/ 836369 h 6231036"/>
              <a:gd name="connsiteX3" fmla="*/ 0 w 6994855"/>
              <a:gd name="connsiteY3" fmla="*/ 6231036 h 6231036"/>
              <a:gd name="connsiteX4" fmla="*/ 6994855 w 6994855"/>
              <a:gd name="connsiteY4" fmla="*/ 6231036 h 6231036"/>
              <a:gd name="connsiteX5" fmla="*/ 6927832 w 6994855"/>
              <a:gd name="connsiteY5" fmla="*/ 6072582 h 6231036"/>
              <a:gd name="connsiteX6" fmla="*/ 6108641 w 6994855"/>
              <a:gd name="connsiteY6" fmla="*/ 3746826 h 6231036"/>
              <a:gd name="connsiteX7" fmla="*/ 4008283 w 6994855"/>
              <a:gd name="connsiteY7" fmla="*/ 2899050 h 6231036"/>
              <a:gd name="connsiteX8" fmla="*/ 1801385 w 6994855"/>
              <a:gd name="connsiteY8" fmla="*/ 23985 h 6231036"/>
              <a:gd name="connsiteX9" fmla="*/ 1641399 w 6994855"/>
              <a:gd name="connsiteY9" fmla="*/ 395 h 623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94855" h="6231036">
                <a:moveTo>
                  <a:pt x="1641399" y="395"/>
                </a:moveTo>
                <a:cubicBezTo>
                  <a:pt x="1191850" y="-13852"/>
                  <a:pt x="618137" y="359931"/>
                  <a:pt x="112592" y="747663"/>
                </a:cubicBezTo>
                <a:lnTo>
                  <a:pt x="0" y="836369"/>
                </a:lnTo>
                <a:lnTo>
                  <a:pt x="0" y="6231036"/>
                </a:lnTo>
                <a:lnTo>
                  <a:pt x="6994855" y="6231036"/>
                </a:lnTo>
                <a:lnTo>
                  <a:pt x="6927832" y="6072582"/>
                </a:lnTo>
                <a:cubicBezTo>
                  <a:pt x="6629440" y="5302907"/>
                  <a:pt x="6537337" y="4240979"/>
                  <a:pt x="6108641" y="3746826"/>
                </a:cubicBezTo>
                <a:cubicBezTo>
                  <a:pt x="5581015" y="3138640"/>
                  <a:pt x="4726159" y="3519524"/>
                  <a:pt x="4008283" y="2899050"/>
                </a:cubicBezTo>
                <a:cubicBezTo>
                  <a:pt x="3290408" y="2278577"/>
                  <a:pt x="2620728" y="251288"/>
                  <a:pt x="1801385" y="23985"/>
                </a:cubicBezTo>
                <a:cubicBezTo>
                  <a:pt x="1750176" y="9779"/>
                  <a:pt x="1696728" y="2148"/>
                  <a:pt x="1641399" y="395"/>
                </a:cubicBezTo>
                <a:close/>
              </a:path>
            </a:pathLst>
          </a:custGeom>
          <a:solidFill>
            <a:srgbClr val="44AA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微软雅黑"/>
              <a:ea typeface="微软雅黑" panose="020B0503020204020204" pitchFamily="34" charset="-122"/>
              <a:cs typeface="字魂58号-创中黑" panose="00000500000000000000" charset="-122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045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解题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思路说明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EF4AF7-12EE-3DED-B968-DB7A1FC949F3}"/>
              </a:ext>
            </a:extLst>
          </p:cNvPr>
          <p:cNvGrpSpPr/>
          <p:nvPr/>
        </p:nvGrpSpPr>
        <p:grpSpPr>
          <a:xfrm>
            <a:off x="1552574" y="1032188"/>
            <a:ext cx="8836026" cy="2854782"/>
            <a:chOff x="1513444" y="1851883"/>
            <a:chExt cx="2517778" cy="8989822"/>
          </a:xfrm>
        </p:grpSpPr>
        <p:grpSp>
          <p:nvGrpSpPr>
            <p:cNvPr id="4" name="Group 13">
              <a:extLst>
                <a:ext uri="{FF2B5EF4-FFF2-40B4-BE49-F238E27FC236}">
                  <a16:creationId xmlns:a16="http://schemas.microsoft.com/office/drawing/2014/main" id="{A2896B8C-9298-7E9A-DA3D-F0B740CF070E}"/>
                </a:ext>
              </a:extLst>
            </p:cNvPr>
            <p:cNvGrpSpPr/>
            <p:nvPr/>
          </p:nvGrpSpPr>
          <p:grpSpPr>
            <a:xfrm>
              <a:off x="1513444" y="1851883"/>
              <a:ext cx="2517778" cy="8989822"/>
              <a:chOff x="966303" y="1612041"/>
              <a:chExt cx="2517778" cy="8989822"/>
            </a:xfrm>
          </p:grpSpPr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1A303DCF-00AE-4A35-BA03-A52636C83516}"/>
                  </a:ext>
                </a:extLst>
              </p:cNvPr>
              <p:cNvSpPr/>
              <p:nvPr/>
            </p:nvSpPr>
            <p:spPr>
              <a:xfrm>
                <a:off x="966303" y="3332859"/>
                <a:ext cx="2517778" cy="7269004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76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wrap="square" lIns="182880" tIns="182880" rIns="182880" bIns="182880">
                <a:spAutoFit/>
              </a:bodyPr>
              <a:lstStyle/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Wingdings" panose="05000000000000000000" pitchFamily="2" charset="2"/>
                    <a:ea typeface="微软雅黑" panose="020B0503020204020204" pitchFamily="34" charset="-122"/>
                  </a:rPr>
                  <a:t> 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分别编写被控对象、控制器的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S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函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数；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		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Wingdings" panose="05000000000000000000" pitchFamily="2" charset="2"/>
                    <a:ea typeface="微软雅黑" panose="020B0503020204020204" pitchFamily="34" charset="-122"/>
                  </a:rPr>
                  <a:t></a:t>
                </a:r>
                <a:r>
                  <a:rPr lang="en-US" altLang="zh-CN" dirty="0">
                    <a:solidFill>
                      <a:srgbClr val="000000"/>
                    </a:solidFill>
                    <a:latin typeface="Wingdings" panose="05000000000000000000" pitchFamily="2" charset="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采用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Simulink 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仿真设计并实现滑模控制系统； 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Wingdings" panose="05000000000000000000" pitchFamily="2" charset="2"/>
                    <a:ea typeface="微软雅黑" panose="020B0503020204020204" pitchFamily="34" charset="-122"/>
                  </a:rPr>
                  <a:t> 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将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𝜃𝑑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设置为阶跃信号，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𝛿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= 0.5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，观察并分析输出响应。调整滑模面参数 </a:t>
                </a:r>
                <a:r>
                  <a:rPr lang="en-US" altLang="zh-CN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c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，观察并分析输出响应。</a:t>
                </a: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</p:txBody>
          </p:sp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5EFB164E-72E5-7792-A3DA-890D03772016}"/>
                  </a:ext>
                </a:extLst>
              </p:cNvPr>
              <p:cNvSpPr txBox="1"/>
              <p:nvPr/>
            </p:nvSpPr>
            <p:spPr>
              <a:xfrm>
                <a:off x="966303" y="1612041"/>
                <a:ext cx="2517778" cy="2519921"/>
              </a:xfrm>
              <a:prstGeom prst="rect">
                <a:avLst/>
              </a:prstGeom>
              <a:solidFill>
                <a:srgbClr val="44AAC7"/>
              </a:solidFill>
            </p:spPr>
            <p:txBody>
              <a:bodyPr wrap="square" lIns="243840" tIns="121920" rIns="243840" bIns="121920" rtlCol="0">
                <a:spAutoFit/>
              </a:bodyPr>
              <a:lstStyle/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30689C0-B886-9C5F-0BA8-7833C076A337}"/>
                </a:ext>
              </a:extLst>
            </p:cNvPr>
            <p:cNvSpPr txBox="1"/>
            <p:nvPr/>
          </p:nvSpPr>
          <p:spPr>
            <a:xfrm>
              <a:off x="1855059" y="2017397"/>
              <a:ext cx="1851722" cy="1647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hangingPunct="1">
                <a:defRPr/>
              </a:pPr>
              <a:r>
                <a:rPr lang="zh-CN" altLang="en-US" sz="2800" b="1" kern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二</a:t>
              </a:r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、基于</a:t>
              </a:r>
              <a:r>
                <a:rPr lang="zh-CN" altLang="en-US" sz="2800" b="1" kern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二阶系统的滑模控制器设计</a:t>
              </a:r>
              <a:endParaRPr lang="en-US" altLang="zh-CN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endParaRPr>
            </a:p>
          </p:txBody>
        </p:sp>
      </p:grp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B496924-C4D2-FD06-5DED-077C49732E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116301"/>
              </p:ext>
            </p:extLst>
          </p:nvPr>
        </p:nvGraphicFramePr>
        <p:xfrm>
          <a:off x="5418138" y="1854200"/>
          <a:ext cx="13557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77160" imgH="267120" progId="Equation.AxMath">
                  <p:embed/>
                </p:oleObj>
              </mc:Choice>
              <mc:Fallback>
                <p:oleObj name="AxMath" r:id="rId3" imgW="677160" imgH="26712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CB496924-C4D2-FD06-5DED-077C49732E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8138" y="1854200"/>
                        <a:ext cx="13557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842DE8D-E7B6-3BB1-04EF-6B19D9B69BFC}"/>
              </a:ext>
            </a:extLst>
          </p:cNvPr>
          <p:cNvSpPr/>
          <p:nvPr/>
        </p:nvSpPr>
        <p:spPr>
          <a:xfrm>
            <a:off x="1553421" y="4657880"/>
            <a:ext cx="8835179" cy="138061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  <a:miter lim="800000"/>
          </a:ln>
          <a:effectLst>
            <a:outerShdw blurRad="76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defTabSz="685800" hangingPunct="1">
              <a:defRPr/>
            </a:pPr>
            <a:endParaRPr lang="zh-CN" altLang="en-US" sz="1400" dirty="0">
              <a:solidFill>
                <a:prstClr val="white"/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</p:txBody>
      </p:sp>
      <p:sp>
        <p:nvSpPr>
          <p:cNvPr id="19" name="矩形: 圆角 54">
            <a:extLst>
              <a:ext uri="{FF2B5EF4-FFF2-40B4-BE49-F238E27FC236}">
                <a16:creationId xmlns:a16="http://schemas.microsoft.com/office/drawing/2014/main" id="{C2F1BA72-53CD-EF23-2196-D36A44395E26}"/>
              </a:ext>
            </a:extLst>
          </p:cNvPr>
          <p:cNvSpPr/>
          <p:nvPr/>
        </p:nvSpPr>
        <p:spPr>
          <a:xfrm>
            <a:off x="1552574" y="4433427"/>
            <a:ext cx="1690958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设计流程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9BBAD7-ED8C-DA0D-7F49-7339038691FB}"/>
              </a:ext>
            </a:extLst>
          </p:cNvPr>
          <p:cNvSpPr/>
          <p:nvPr/>
        </p:nvSpPr>
        <p:spPr>
          <a:xfrm>
            <a:off x="1731011" y="5078599"/>
            <a:ext cx="36871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李雅普诺夫函数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20A8A2-0C84-AE5E-9C1E-2A2F16037E19}"/>
              </a:ext>
            </a:extLst>
          </p:cNvPr>
          <p:cNvSpPr/>
          <p:nvPr/>
        </p:nvSpPr>
        <p:spPr>
          <a:xfrm>
            <a:off x="6633417" y="5078598"/>
            <a:ext cx="36871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设计控制器</a:t>
            </a:r>
            <a:r>
              <a:rPr lang="en-US" altLang="zh-CN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endParaRPr lang="zh-CN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528372A1-C384-B44E-89A3-9493DC529D77}"/>
              </a:ext>
            </a:extLst>
          </p:cNvPr>
          <p:cNvSpPr/>
          <p:nvPr/>
        </p:nvSpPr>
        <p:spPr>
          <a:xfrm>
            <a:off x="5400884" y="5354880"/>
            <a:ext cx="1539637" cy="14091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E084B6-B035-B6EE-567A-D675F31511BA}"/>
              </a:ext>
            </a:extLst>
          </p:cNvPr>
          <p:cNvSpPr/>
          <p:nvPr/>
        </p:nvSpPr>
        <p:spPr>
          <a:xfrm>
            <a:off x="5234225" y="4764922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稳定性条件</a:t>
            </a:r>
          </a:p>
        </p:txBody>
      </p:sp>
    </p:spTree>
    <p:extLst>
      <p:ext uri="{BB962C8B-B14F-4D97-AF65-F5344CB8AC3E}">
        <p14:creationId xmlns:p14="http://schemas.microsoft.com/office/powerpoint/2010/main" val="121429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解题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思路说明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842DE8D-E7B6-3BB1-04EF-6B19D9B69BFC}"/>
              </a:ext>
            </a:extLst>
          </p:cNvPr>
          <p:cNvSpPr/>
          <p:nvPr/>
        </p:nvSpPr>
        <p:spPr>
          <a:xfrm>
            <a:off x="1552574" y="1456158"/>
            <a:ext cx="8868135" cy="494464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  <a:miter lim="800000"/>
          </a:ln>
          <a:effectLst>
            <a:outerShdw blurRad="76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defTabSz="685800" hangingPunct="1">
              <a:defRPr/>
            </a:pPr>
            <a:endParaRPr lang="zh-CN" altLang="en-US" sz="1400" dirty="0">
              <a:solidFill>
                <a:prstClr val="white"/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</p:txBody>
      </p:sp>
      <p:sp>
        <p:nvSpPr>
          <p:cNvPr id="19" name="矩形: 圆角 54">
            <a:extLst>
              <a:ext uri="{FF2B5EF4-FFF2-40B4-BE49-F238E27FC236}">
                <a16:creationId xmlns:a16="http://schemas.microsoft.com/office/drawing/2014/main" id="{C2F1BA72-53CD-EF23-2196-D36A44395E26}"/>
              </a:ext>
            </a:extLst>
          </p:cNvPr>
          <p:cNvSpPr/>
          <p:nvPr/>
        </p:nvSpPr>
        <p:spPr>
          <a:xfrm>
            <a:off x="1551727" y="1231706"/>
            <a:ext cx="1690958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控制器设计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8AC8CF-42CF-E86B-139D-A0DF02F8D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345351"/>
              </p:ext>
            </p:extLst>
          </p:nvPr>
        </p:nvGraphicFramePr>
        <p:xfrm>
          <a:off x="4724898" y="2729613"/>
          <a:ext cx="2628256" cy="1133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670400" imgH="719280" progId="Equation.AxMath">
                  <p:embed/>
                </p:oleObj>
              </mc:Choice>
              <mc:Fallback>
                <p:oleObj name="AxMath" r:id="rId3" imgW="1670400" imgH="71928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7F8AC8CF-42CF-E86B-139D-A0DF02F8D7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4898" y="2729613"/>
                        <a:ext cx="2628256" cy="1133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1BFDDB-9A9A-ECCC-3C00-B19180B52B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698570"/>
              </p:ext>
            </p:extLst>
          </p:nvPr>
        </p:nvGraphicFramePr>
        <p:xfrm>
          <a:off x="4694710" y="3863298"/>
          <a:ext cx="313372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68840" imgH="773640" progId="Equation.AxMath">
                  <p:embed/>
                </p:oleObj>
              </mc:Choice>
              <mc:Fallback>
                <p:oleObj name="AxMath" r:id="rId5" imgW="1968840" imgH="77364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21BFDDB-9A9A-ECCC-3C00-B19180B52B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94710" y="3863298"/>
                        <a:ext cx="3133725" cy="122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82BFA1B-A1ED-5421-6820-2FC9F17378B8}"/>
              </a:ext>
            </a:extLst>
          </p:cNvPr>
          <p:cNvSpPr txBox="1"/>
          <p:nvPr/>
        </p:nvSpPr>
        <p:spPr>
          <a:xfrm>
            <a:off x="1770512" y="2066476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构造李雅普诺夫函数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：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9362A08-D2E3-4CA8-FF92-95AF5F5297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82567"/>
              </p:ext>
            </p:extLst>
          </p:nvPr>
        </p:nvGraphicFramePr>
        <p:xfrm>
          <a:off x="4707680" y="1894588"/>
          <a:ext cx="11017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551520" imgH="417240" progId="Equation.AxMath">
                  <p:embed/>
                </p:oleObj>
              </mc:Choice>
              <mc:Fallback>
                <p:oleObj name="AxMath" r:id="rId7" imgW="551520" imgH="417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07680" y="1894588"/>
                        <a:ext cx="1101725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E014EAC-2F43-BAB8-AAA0-87CD56645019}"/>
              </a:ext>
            </a:extLst>
          </p:cNvPr>
          <p:cNvSpPr txBox="1"/>
          <p:nvPr/>
        </p:nvSpPr>
        <p:spPr>
          <a:xfrm>
            <a:off x="1770512" y="2908852"/>
            <a:ext cx="292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根据稳定性条件构造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u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：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1C05A13-B33B-CAE7-97AE-EE7113019A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055598"/>
              </p:ext>
            </p:extLst>
          </p:nvPr>
        </p:nvGraphicFramePr>
        <p:xfrm>
          <a:off x="3628290" y="5254916"/>
          <a:ext cx="50165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508120" imgH="273960" progId="Equation.AxMath">
                  <p:embed/>
                </p:oleObj>
              </mc:Choice>
              <mc:Fallback>
                <p:oleObj name="AxMath" r:id="rId9" imgW="2508120" imgH="273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28290" y="5254916"/>
                        <a:ext cx="5016500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D642C932-880B-8800-D72A-4C94A159D8E2}"/>
              </a:ext>
            </a:extLst>
          </p:cNvPr>
          <p:cNvSpPr txBox="1"/>
          <p:nvPr/>
        </p:nvSpPr>
        <p:spPr>
          <a:xfrm>
            <a:off x="1770089" y="5317557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稳定性证明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：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注: 线形 2">
            <a:extLst>
              <a:ext uri="{FF2B5EF4-FFF2-40B4-BE49-F238E27FC236}">
                <a16:creationId xmlns:a16="http://schemas.microsoft.com/office/drawing/2014/main" id="{0D87481D-4D89-FA98-48F9-468BB942296D}"/>
              </a:ext>
            </a:extLst>
          </p:cNvPr>
          <p:cNvSpPr/>
          <p:nvPr/>
        </p:nvSpPr>
        <p:spPr>
          <a:xfrm>
            <a:off x="8887534" y="3429000"/>
            <a:ext cx="2183434" cy="733424"/>
          </a:xfrm>
          <a:prstGeom prst="borderCallout1">
            <a:avLst>
              <a:gd name="adj1" fmla="val 55263"/>
              <a:gd name="adj2" fmla="val -7170"/>
              <a:gd name="adj3" fmla="val 171172"/>
              <a:gd name="adj4" fmla="val -54666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如何利用扰动上界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设计控制器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5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0" y="0"/>
            <a:ext cx="12188190" cy="6858000"/>
            <a:chOff x="0" y="0"/>
            <a:chExt cx="1218819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0434" y="0"/>
              <a:ext cx="5157756" cy="6858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157756" cy="6858000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964C774-2101-C992-D633-F69D7D299B52}"/>
              </a:ext>
            </a:extLst>
          </p:cNvPr>
          <p:cNvSpPr txBox="1"/>
          <p:nvPr/>
        </p:nvSpPr>
        <p:spPr>
          <a:xfrm>
            <a:off x="2019593" y="2497975"/>
            <a:ext cx="35521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EE6F2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-03-</a:t>
            </a:r>
            <a:endParaRPr lang="zh-CN" altLang="en-US" sz="11500" dirty="0">
              <a:solidFill>
                <a:srgbClr val="EE6F2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18EABF-8EE4-208B-85E9-FD092422FEBD}"/>
              </a:ext>
            </a:extLst>
          </p:cNvPr>
          <p:cNvSpPr txBox="1"/>
          <p:nvPr/>
        </p:nvSpPr>
        <p:spPr>
          <a:xfrm>
            <a:off x="5454616" y="3001820"/>
            <a:ext cx="6733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EE6F2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Simulink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仿真实现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E9176DD-45C3-E0CC-29A0-41B991CCEBBE}"/>
              </a:ext>
            </a:extLst>
          </p:cNvPr>
          <p:cNvSpPr txBox="1"/>
          <p:nvPr/>
        </p:nvSpPr>
        <p:spPr>
          <a:xfrm>
            <a:off x="5454616" y="2104806"/>
            <a:ext cx="2835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PART.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75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E61FD847-8F50-8992-8EE7-79C58C868495}"/>
              </a:ext>
            </a:extLst>
          </p:cNvPr>
          <p:cNvSpPr/>
          <p:nvPr/>
        </p:nvSpPr>
        <p:spPr>
          <a:xfrm>
            <a:off x="5980157" y="1585730"/>
            <a:ext cx="5523269" cy="4751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ECFEDC4-294C-135F-D0EC-E093FD9F4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4" t="13887" r="1812" b="8328"/>
          <a:stretch/>
        </p:blipFill>
        <p:spPr>
          <a:xfrm>
            <a:off x="6197601" y="1955800"/>
            <a:ext cx="5118100" cy="12192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795F0D0-1020-29A8-0C0A-25D77E9255C3}"/>
              </a:ext>
            </a:extLst>
          </p:cNvPr>
          <p:cNvSpPr/>
          <p:nvPr/>
        </p:nvSpPr>
        <p:spPr>
          <a:xfrm>
            <a:off x="776286" y="1585731"/>
            <a:ext cx="4532314" cy="475157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685800" hangingPunct="1">
              <a:defRPr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Simulink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仿真</a:t>
              </a:r>
            </a:p>
          </p:txBody>
        </p:sp>
      </p:grpSp>
      <p:sp>
        <p:nvSpPr>
          <p:cNvPr id="19" name="矩形: 圆角 54">
            <a:extLst>
              <a:ext uri="{FF2B5EF4-FFF2-40B4-BE49-F238E27FC236}">
                <a16:creationId xmlns:a16="http://schemas.microsoft.com/office/drawing/2014/main" id="{C2F1BA72-53CD-EF23-2196-D36A44395E26}"/>
              </a:ext>
            </a:extLst>
          </p:cNvPr>
          <p:cNvSpPr/>
          <p:nvPr/>
        </p:nvSpPr>
        <p:spPr>
          <a:xfrm>
            <a:off x="877844" y="1345989"/>
            <a:ext cx="1690958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参数设置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2E7FBE9-DB97-65B3-1564-D42602EB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841269"/>
              </p:ext>
            </p:extLst>
          </p:nvPr>
        </p:nvGraphicFramePr>
        <p:xfrm>
          <a:off x="877845" y="2037671"/>
          <a:ext cx="4215919" cy="1676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00356">
                  <a:extLst>
                    <a:ext uri="{9D8B030D-6E8A-4147-A177-3AD203B41FA5}">
                      <a16:colId xmlns:a16="http://schemas.microsoft.com/office/drawing/2014/main" val="3284379109"/>
                    </a:ext>
                  </a:extLst>
                </a:gridCol>
                <a:gridCol w="1074801">
                  <a:extLst>
                    <a:ext uri="{9D8B030D-6E8A-4147-A177-3AD203B41FA5}">
                      <a16:colId xmlns:a16="http://schemas.microsoft.com/office/drawing/2014/main" val="1250032386"/>
                    </a:ext>
                  </a:extLst>
                </a:gridCol>
                <a:gridCol w="2040762">
                  <a:extLst>
                    <a:ext uri="{9D8B030D-6E8A-4147-A177-3AD203B41FA5}">
                      <a16:colId xmlns:a16="http://schemas.microsoft.com/office/drawing/2014/main" val="774534996"/>
                    </a:ext>
                  </a:extLst>
                </a:gridCol>
              </a:tblGrid>
              <a:tr h="313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938396"/>
                  </a:ext>
                </a:extLst>
              </a:tr>
              <a:tr h="313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转动惯量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970553"/>
                  </a:ext>
                </a:extLst>
              </a:tr>
              <a:tr h="313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epc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固定切换倍率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252791"/>
                  </a:ext>
                </a:extLst>
              </a:tr>
              <a:tr h="313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滑膜的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Kp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11185"/>
                  </a:ext>
                </a:extLst>
              </a:tr>
              <a:tr h="313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仿真时长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661265"/>
                  </a:ext>
                </a:extLst>
              </a:tr>
            </a:tbl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3536E37E-949A-ACF2-3170-E3313B784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44" y="4191000"/>
            <a:ext cx="4215920" cy="1959122"/>
          </a:xfrm>
          <a:prstGeom prst="rect">
            <a:avLst/>
          </a:prstGeom>
        </p:spPr>
      </p:pic>
      <p:sp>
        <p:nvSpPr>
          <p:cNvPr id="24" name="矩形: 圆角 54">
            <a:extLst>
              <a:ext uri="{FF2B5EF4-FFF2-40B4-BE49-F238E27FC236}">
                <a16:creationId xmlns:a16="http://schemas.microsoft.com/office/drawing/2014/main" id="{6B4E5B65-567C-9280-3713-C57699C93DB8}"/>
              </a:ext>
            </a:extLst>
          </p:cNvPr>
          <p:cNvSpPr/>
          <p:nvPr/>
        </p:nvSpPr>
        <p:spPr>
          <a:xfrm>
            <a:off x="6211844" y="1345989"/>
            <a:ext cx="1690958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模型结构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549A2F6-DA9C-E0EF-5958-D7F946C3A6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0"/>
          <a:stretch/>
        </p:blipFill>
        <p:spPr>
          <a:xfrm>
            <a:off x="6096000" y="3570685"/>
            <a:ext cx="5371605" cy="25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0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Simulink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仿真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F19449D-A7DD-0968-7F5C-3E36B8FB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66" y="2430142"/>
            <a:ext cx="4866667" cy="37238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DA6C0B2-CD8D-3C2E-7AF0-C6B33827C0A0}"/>
              </a:ext>
            </a:extLst>
          </p:cNvPr>
          <p:cNvSpPr txBox="1"/>
          <p:nvPr/>
        </p:nvSpPr>
        <p:spPr>
          <a:xfrm>
            <a:off x="776286" y="1445257"/>
            <a:ext cx="226857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输入：阶跃信号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扰动：随机信号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1F5E60-2719-DF6B-E338-6D0638FF6FCF}"/>
              </a:ext>
            </a:extLst>
          </p:cNvPr>
          <p:cNvSpPr txBox="1"/>
          <p:nvPr/>
        </p:nvSpPr>
        <p:spPr>
          <a:xfrm>
            <a:off x="6202666" y="1410646"/>
            <a:ext cx="226857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输入：正弦信号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扰动：正弦信号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6F8DAB-54E8-2B57-CF9C-96B78EC5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6" y="2430142"/>
            <a:ext cx="4895238" cy="373333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92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0" y="0"/>
            <a:ext cx="12188190" cy="6858000"/>
            <a:chOff x="0" y="0"/>
            <a:chExt cx="1218819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0434" y="0"/>
              <a:ext cx="5157756" cy="6858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157756" cy="6858000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964C774-2101-C992-D633-F69D7D299B52}"/>
              </a:ext>
            </a:extLst>
          </p:cNvPr>
          <p:cNvSpPr txBox="1"/>
          <p:nvPr/>
        </p:nvSpPr>
        <p:spPr>
          <a:xfrm>
            <a:off x="2019593" y="2497975"/>
            <a:ext cx="35521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EE6F2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-04-</a:t>
            </a:r>
            <a:endParaRPr lang="zh-CN" altLang="en-US" sz="11500" dirty="0">
              <a:solidFill>
                <a:srgbClr val="EE6F2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18EABF-8EE4-208B-85E9-FD092422FEBD}"/>
              </a:ext>
            </a:extLst>
          </p:cNvPr>
          <p:cNvSpPr txBox="1"/>
          <p:nvPr/>
        </p:nvSpPr>
        <p:spPr>
          <a:xfrm>
            <a:off x="5454616" y="3001820"/>
            <a:ext cx="5343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EE6F2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讨论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总结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E9176DD-45C3-E0CC-29A0-41B991CCEBBE}"/>
              </a:ext>
            </a:extLst>
          </p:cNvPr>
          <p:cNvSpPr txBox="1"/>
          <p:nvPr/>
        </p:nvSpPr>
        <p:spPr>
          <a:xfrm>
            <a:off x="5454616" y="2104806"/>
            <a:ext cx="2835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PART.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B03DFE-8B12-7A59-207E-CC2BF1D656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878" y="1330046"/>
            <a:ext cx="4224032" cy="1944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组合 13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讨论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总结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AB1E604A-08EB-D39A-24D5-75C726DBB7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7488" y="1797097"/>
              <a:ext cx="1425576" cy="402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2788">
                      <a:extLst>
                        <a:ext uri="{9D8B030D-6E8A-4147-A177-3AD203B41FA5}">
                          <a16:colId xmlns:a16="http://schemas.microsoft.com/office/drawing/2014/main" val="4053065099"/>
                        </a:ext>
                      </a:extLst>
                    </a:gridCol>
                    <a:gridCol w="712788">
                      <a:extLst>
                        <a:ext uri="{9D8B030D-6E8A-4147-A177-3AD203B41FA5}">
                          <a16:colId xmlns:a16="http://schemas.microsoft.com/office/drawing/2014/main" val="1138196623"/>
                        </a:ext>
                      </a:extLst>
                    </a:gridCol>
                  </a:tblGrid>
                  <a:tr h="34247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5382661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7080425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04397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3931855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781692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4716744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126700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2716819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424328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737109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4346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AB1E604A-08EB-D39A-24D5-75C726DBB7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7488" y="1797097"/>
              <a:ext cx="1425576" cy="402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2788">
                      <a:extLst>
                        <a:ext uri="{9D8B030D-6E8A-4147-A177-3AD203B41FA5}">
                          <a16:colId xmlns:a16="http://schemas.microsoft.com/office/drawing/2014/main" val="4053065099"/>
                        </a:ext>
                      </a:extLst>
                    </a:gridCol>
                    <a:gridCol w="712788">
                      <a:extLst>
                        <a:ext uri="{9D8B030D-6E8A-4147-A177-3AD203B41FA5}">
                          <a16:colId xmlns:a16="http://schemas.microsoft.com/office/drawing/2014/main" val="113819662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847" t="-1667" r="-102542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709" t="-1667" r="-3419" b="-10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3826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70804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043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39318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78169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47167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126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27168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4243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7371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43464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6A8696C-26D4-0DE9-B276-87C2D152DD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2763" y="1330046"/>
            <a:ext cx="4246485" cy="1954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6174B0-6FB0-605F-9C86-A3E94144D6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0446" y="4054386"/>
            <a:ext cx="4246485" cy="1954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: 圆角 54">
            <a:extLst>
              <a:ext uri="{FF2B5EF4-FFF2-40B4-BE49-F238E27FC236}">
                <a16:creationId xmlns:a16="http://schemas.microsoft.com/office/drawing/2014/main" id="{31948D82-C8EF-43CE-7C30-39B00180223A}"/>
              </a:ext>
            </a:extLst>
          </p:cNvPr>
          <p:cNvSpPr/>
          <p:nvPr/>
        </p:nvSpPr>
        <p:spPr>
          <a:xfrm>
            <a:off x="2210444" y="866356"/>
            <a:ext cx="1016037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C=5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sp>
        <p:nvSpPr>
          <p:cNvPr id="9" name="矩形: 圆角 54">
            <a:extLst>
              <a:ext uri="{FF2B5EF4-FFF2-40B4-BE49-F238E27FC236}">
                <a16:creationId xmlns:a16="http://schemas.microsoft.com/office/drawing/2014/main" id="{8D54DF85-F791-6B4B-0683-61C2FED6DDC8}"/>
              </a:ext>
            </a:extLst>
          </p:cNvPr>
          <p:cNvSpPr/>
          <p:nvPr/>
        </p:nvSpPr>
        <p:spPr>
          <a:xfrm>
            <a:off x="6664389" y="821212"/>
            <a:ext cx="1016037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C=10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sp>
        <p:nvSpPr>
          <p:cNvPr id="10" name="矩形: 圆角 54">
            <a:extLst>
              <a:ext uri="{FF2B5EF4-FFF2-40B4-BE49-F238E27FC236}">
                <a16:creationId xmlns:a16="http://schemas.microsoft.com/office/drawing/2014/main" id="{09F94E17-80F4-E18B-98A5-12456A9B7EEE}"/>
              </a:ext>
            </a:extLst>
          </p:cNvPr>
          <p:cNvSpPr/>
          <p:nvPr/>
        </p:nvSpPr>
        <p:spPr>
          <a:xfrm>
            <a:off x="2210444" y="3568145"/>
            <a:ext cx="1016037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C=15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sp>
        <p:nvSpPr>
          <p:cNvPr id="11" name="矩形: 圆角 54">
            <a:extLst>
              <a:ext uri="{FF2B5EF4-FFF2-40B4-BE49-F238E27FC236}">
                <a16:creationId xmlns:a16="http://schemas.microsoft.com/office/drawing/2014/main" id="{C47481FF-BD88-9EC4-5401-B223877FB85D}"/>
              </a:ext>
            </a:extLst>
          </p:cNvPr>
          <p:cNvSpPr/>
          <p:nvPr/>
        </p:nvSpPr>
        <p:spPr>
          <a:xfrm>
            <a:off x="448272" y="1181916"/>
            <a:ext cx="1201469" cy="47948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初始点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BFEA39-CEA1-38EC-D0ED-08B2C2EBDD52}"/>
              </a:ext>
            </a:extLst>
          </p:cNvPr>
          <p:cNvGrpSpPr/>
          <p:nvPr/>
        </p:nvGrpSpPr>
        <p:grpSpPr>
          <a:xfrm>
            <a:off x="6772763" y="4017770"/>
            <a:ext cx="4258423" cy="1972847"/>
            <a:chOff x="1506453" y="1851883"/>
            <a:chExt cx="2493730" cy="2614335"/>
          </a:xfrm>
        </p:grpSpPr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8BFBB3D7-594E-4CF7-8A26-DA3AE87D3068}"/>
                </a:ext>
              </a:extLst>
            </p:cNvPr>
            <p:cNvGrpSpPr/>
            <p:nvPr/>
          </p:nvGrpSpPr>
          <p:grpSpPr>
            <a:xfrm>
              <a:off x="1506453" y="1851883"/>
              <a:ext cx="2493730" cy="2614335"/>
              <a:chOff x="959312" y="1612041"/>
              <a:chExt cx="2493730" cy="2614335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23F0A7AE-0155-281A-CE8B-E5FD2067E2DC}"/>
                  </a:ext>
                </a:extLst>
              </p:cNvPr>
              <p:cNvSpPr/>
              <p:nvPr/>
            </p:nvSpPr>
            <p:spPr>
              <a:xfrm>
                <a:off x="959312" y="2678999"/>
                <a:ext cx="2486739" cy="154737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76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wrap="square" lIns="182880" tIns="182880" rIns="182880" bIns="182880">
                <a:spAutoFit/>
              </a:bodyPr>
              <a:lstStyle/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</p:txBody>
          </p:sp>
          <p:sp>
            <p:nvSpPr>
              <p:cNvPr id="26" name="TextBox 4">
                <a:extLst>
                  <a:ext uri="{FF2B5EF4-FFF2-40B4-BE49-F238E27FC236}">
                    <a16:creationId xmlns:a16="http://schemas.microsoft.com/office/drawing/2014/main" id="{64E3735D-4217-E992-B0A0-C0930C41077D}"/>
                  </a:ext>
                </a:extLst>
              </p:cNvPr>
              <p:cNvSpPr txBox="1"/>
              <p:nvPr/>
            </p:nvSpPr>
            <p:spPr>
              <a:xfrm>
                <a:off x="966303" y="1612041"/>
                <a:ext cx="2486739" cy="1066958"/>
              </a:xfrm>
              <a:prstGeom prst="rect">
                <a:avLst/>
              </a:prstGeom>
              <a:solidFill>
                <a:srgbClr val="44AAC7"/>
              </a:solidFill>
            </p:spPr>
            <p:txBody>
              <a:bodyPr wrap="square" lIns="243840" tIns="121920" rIns="243840" bIns="121920" rtlCol="0">
                <a:spAutoFit/>
              </a:bodyPr>
              <a:lstStyle/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A0480D0-9A15-39D1-3C45-7ED30C869B43}"/>
                </a:ext>
              </a:extLst>
            </p:cNvPr>
            <p:cNvSpPr txBox="1"/>
            <p:nvPr/>
          </p:nvSpPr>
          <p:spPr>
            <a:xfrm>
              <a:off x="1829016" y="2174396"/>
              <a:ext cx="1851722" cy="451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hangingPunct="1">
                <a:defRPr/>
              </a:pPr>
              <a:r>
                <a:rPr lang="zh-CN" altLang="en-US" sz="1600" b="1" kern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对于趋近律①的结论</a:t>
              </a:r>
              <a:endParaRPr lang="en-US" altLang="zh-CN" sz="1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5529A2D-253E-33F7-249B-18F4C4137E4D}"/>
                </a:ext>
              </a:extLst>
            </p:cNvPr>
            <p:cNvSpPr txBox="1"/>
            <p:nvPr/>
          </p:nvSpPr>
          <p:spPr>
            <a:xfrm>
              <a:off x="1513444" y="3178303"/>
              <a:ext cx="2486739" cy="50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hangingPunct="1">
                <a:lnSpc>
                  <a:spcPct val="150000"/>
                </a:lnSpc>
                <a:defRPr/>
              </a:pPr>
              <a:r>
                <a:rPr lang="en-US" altLang="zh-CN" sz="14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C</a:t>
              </a:r>
              <a:r>
                <a:rPr lang="zh-CN" altLang="en-US" sz="14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较小时到达终止点所用时更短</a:t>
              </a:r>
              <a:endParaRPr lang="en-US" altLang="zh-CN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 panose="020B0503020204020204" pitchFamily="34" charset="-122"/>
                <a:sym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8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B03DFE-8B12-7A59-207E-CC2BF1D656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879" y="1330046"/>
            <a:ext cx="4224030" cy="1944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组合 13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讨论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总结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AB1E604A-08EB-D39A-24D5-75C726DBB7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7488" y="1797097"/>
              <a:ext cx="1425576" cy="402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2788">
                      <a:extLst>
                        <a:ext uri="{9D8B030D-6E8A-4147-A177-3AD203B41FA5}">
                          <a16:colId xmlns:a16="http://schemas.microsoft.com/office/drawing/2014/main" val="4053065099"/>
                        </a:ext>
                      </a:extLst>
                    </a:gridCol>
                    <a:gridCol w="712788">
                      <a:extLst>
                        <a:ext uri="{9D8B030D-6E8A-4147-A177-3AD203B41FA5}">
                          <a16:colId xmlns:a16="http://schemas.microsoft.com/office/drawing/2014/main" val="1138196623"/>
                        </a:ext>
                      </a:extLst>
                    </a:gridCol>
                  </a:tblGrid>
                  <a:tr h="34247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5382661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7080425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04397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3931855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781692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4716744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126700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2716819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424328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737109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4346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AB1E604A-08EB-D39A-24D5-75C726DBB7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7488" y="1797097"/>
              <a:ext cx="1425576" cy="402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2788">
                      <a:extLst>
                        <a:ext uri="{9D8B030D-6E8A-4147-A177-3AD203B41FA5}">
                          <a16:colId xmlns:a16="http://schemas.microsoft.com/office/drawing/2014/main" val="4053065099"/>
                        </a:ext>
                      </a:extLst>
                    </a:gridCol>
                    <a:gridCol w="712788">
                      <a:extLst>
                        <a:ext uri="{9D8B030D-6E8A-4147-A177-3AD203B41FA5}">
                          <a16:colId xmlns:a16="http://schemas.microsoft.com/office/drawing/2014/main" val="113819662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847" t="-1667" r="-102542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709" t="-1667" r="-3419" b="-10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3826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70804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043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39318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78169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47167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126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27168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4243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7371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43464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6A8696C-26D4-0DE9-B276-87C2D152DD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2763" y="1330046"/>
            <a:ext cx="4246484" cy="1954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6174B0-6FB0-605F-9C86-A3E94144D6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0446" y="4054386"/>
            <a:ext cx="4246484" cy="1954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: 圆角 54">
            <a:extLst>
              <a:ext uri="{FF2B5EF4-FFF2-40B4-BE49-F238E27FC236}">
                <a16:creationId xmlns:a16="http://schemas.microsoft.com/office/drawing/2014/main" id="{31948D82-C8EF-43CE-7C30-39B00180223A}"/>
              </a:ext>
            </a:extLst>
          </p:cNvPr>
          <p:cNvSpPr/>
          <p:nvPr/>
        </p:nvSpPr>
        <p:spPr>
          <a:xfrm>
            <a:off x="2210444" y="866356"/>
            <a:ext cx="1016037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K=1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sp>
        <p:nvSpPr>
          <p:cNvPr id="9" name="矩形: 圆角 54">
            <a:extLst>
              <a:ext uri="{FF2B5EF4-FFF2-40B4-BE49-F238E27FC236}">
                <a16:creationId xmlns:a16="http://schemas.microsoft.com/office/drawing/2014/main" id="{8D54DF85-F791-6B4B-0683-61C2FED6DDC8}"/>
              </a:ext>
            </a:extLst>
          </p:cNvPr>
          <p:cNvSpPr/>
          <p:nvPr/>
        </p:nvSpPr>
        <p:spPr>
          <a:xfrm>
            <a:off x="6664389" y="821212"/>
            <a:ext cx="1016037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K=5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sp>
        <p:nvSpPr>
          <p:cNvPr id="10" name="矩形: 圆角 54">
            <a:extLst>
              <a:ext uri="{FF2B5EF4-FFF2-40B4-BE49-F238E27FC236}">
                <a16:creationId xmlns:a16="http://schemas.microsoft.com/office/drawing/2014/main" id="{09F94E17-80F4-E18B-98A5-12456A9B7EEE}"/>
              </a:ext>
            </a:extLst>
          </p:cNvPr>
          <p:cNvSpPr/>
          <p:nvPr/>
        </p:nvSpPr>
        <p:spPr>
          <a:xfrm>
            <a:off x="2210444" y="3568145"/>
            <a:ext cx="1016037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K=10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sp>
        <p:nvSpPr>
          <p:cNvPr id="11" name="矩形: 圆角 54">
            <a:extLst>
              <a:ext uri="{FF2B5EF4-FFF2-40B4-BE49-F238E27FC236}">
                <a16:creationId xmlns:a16="http://schemas.microsoft.com/office/drawing/2014/main" id="{C47481FF-BD88-9EC4-5401-B223877FB85D}"/>
              </a:ext>
            </a:extLst>
          </p:cNvPr>
          <p:cNvSpPr/>
          <p:nvPr/>
        </p:nvSpPr>
        <p:spPr>
          <a:xfrm>
            <a:off x="448272" y="1181916"/>
            <a:ext cx="1201469" cy="47948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初始点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BFEA39-CEA1-38EC-D0ED-08B2C2EBDD52}"/>
              </a:ext>
            </a:extLst>
          </p:cNvPr>
          <p:cNvGrpSpPr/>
          <p:nvPr/>
        </p:nvGrpSpPr>
        <p:grpSpPr>
          <a:xfrm>
            <a:off x="6772763" y="4017770"/>
            <a:ext cx="4258423" cy="1972847"/>
            <a:chOff x="1506453" y="1851883"/>
            <a:chExt cx="2493730" cy="2614335"/>
          </a:xfrm>
        </p:grpSpPr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8BFBB3D7-594E-4CF7-8A26-DA3AE87D3068}"/>
                </a:ext>
              </a:extLst>
            </p:cNvPr>
            <p:cNvGrpSpPr/>
            <p:nvPr/>
          </p:nvGrpSpPr>
          <p:grpSpPr>
            <a:xfrm>
              <a:off x="1506453" y="1851883"/>
              <a:ext cx="2493730" cy="2614335"/>
              <a:chOff x="959312" y="1612041"/>
              <a:chExt cx="2493730" cy="2614335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23F0A7AE-0155-281A-CE8B-E5FD2067E2DC}"/>
                  </a:ext>
                </a:extLst>
              </p:cNvPr>
              <p:cNvSpPr/>
              <p:nvPr/>
            </p:nvSpPr>
            <p:spPr>
              <a:xfrm>
                <a:off x="959312" y="2678999"/>
                <a:ext cx="2486739" cy="154737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76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wrap="square" lIns="182880" tIns="182880" rIns="182880" bIns="182880">
                <a:spAutoFit/>
              </a:bodyPr>
              <a:lstStyle/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</p:txBody>
          </p:sp>
          <p:sp>
            <p:nvSpPr>
              <p:cNvPr id="26" name="TextBox 4">
                <a:extLst>
                  <a:ext uri="{FF2B5EF4-FFF2-40B4-BE49-F238E27FC236}">
                    <a16:creationId xmlns:a16="http://schemas.microsoft.com/office/drawing/2014/main" id="{64E3735D-4217-E992-B0A0-C0930C41077D}"/>
                  </a:ext>
                </a:extLst>
              </p:cNvPr>
              <p:cNvSpPr txBox="1"/>
              <p:nvPr/>
            </p:nvSpPr>
            <p:spPr>
              <a:xfrm>
                <a:off x="966303" y="1612041"/>
                <a:ext cx="2486739" cy="1066958"/>
              </a:xfrm>
              <a:prstGeom prst="rect">
                <a:avLst/>
              </a:prstGeom>
              <a:solidFill>
                <a:srgbClr val="44AAC7"/>
              </a:solidFill>
            </p:spPr>
            <p:txBody>
              <a:bodyPr wrap="square" lIns="243840" tIns="121920" rIns="243840" bIns="121920" rtlCol="0">
                <a:spAutoFit/>
              </a:bodyPr>
              <a:lstStyle/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A0480D0-9A15-39D1-3C45-7ED30C869B43}"/>
                </a:ext>
              </a:extLst>
            </p:cNvPr>
            <p:cNvSpPr txBox="1"/>
            <p:nvPr/>
          </p:nvSpPr>
          <p:spPr>
            <a:xfrm>
              <a:off x="1829016" y="2174396"/>
              <a:ext cx="1851722" cy="451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hangingPunct="1">
                <a:defRPr/>
              </a:pPr>
              <a:r>
                <a:rPr lang="zh-CN" altLang="en-US" sz="1600" b="1" kern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对于趋近律②的结论</a:t>
              </a:r>
              <a:endParaRPr lang="en-US" altLang="zh-CN" sz="1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5529A2D-253E-33F7-249B-18F4C4137E4D}"/>
                </a:ext>
              </a:extLst>
            </p:cNvPr>
            <p:cNvSpPr txBox="1"/>
            <p:nvPr/>
          </p:nvSpPr>
          <p:spPr>
            <a:xfrm>
              <a:off x="1513444" y="3178303"/>
              <a:ext cx="2486739" cy="50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hangingPunct="1">
                <a:lnSpc>
                  <a:spcPct val="150000"/>
                </a:lnSpc>
                <a:defRPr/>
              </a:pPr>
              <a:r>
                <a:rPr lang="en-US" altLang="zh-CN" sz="14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C=5</a:t>
              </a:r>
              <a:r>
                <a:rPr lang="zh-CN" altLang="en-US" sz="14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不变</a:t>
              </a:r>
              <a:r>
                <a:rPr lang="en-US" altLang="zh-CN" sz="14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, K</a:t>
              </a:r>
              <a:r>
                <a:rPr lang="zh-CN" altLang="en-US" sz="14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较大时到达终止点所用时更短</a:t>
              </a:r>
              <a:endParaRPr lang="en-US" altLang="zh-CN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 panose="020B0503020204020204" pitchFamily="34" charset="-122"/>
                <a:sym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87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B03DFE-8B12-7A59-207E-CC2BF1D656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879" y="1330046"/>
            <a:ext cx="4224030" cy="1944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组合 13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讨论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总结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AB1E604A-08EB-D39A-24D5-75C726DBB7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7488" y="1797097"/>
              <a:ext cx="1425576" cy="402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2788">
                      <a:extLst>
                        <a:ext uri="{9D8B030D-6E8A-4147-A177-3AD203B41FA5}">
                          <a16:colId xmlns:a16="http://schemas.microsoft.com/office/drawing/2014/main" val="4053065099"/>
                        </a:ext>
                      </a:extLst>
                    </a:gridCol>
                    <a:gridCol w="712788">
                      <a:extLst>
                        <a:ext uri="{9D8B030D-6E8A-4147-A177-3AD203B41FA5}">
                          <a16:colId xmlns:a16="http://schemas.microsoft.com/office/drawing/2014/main" val="1138196623"/>
                        </a:ext>
                      </a:extLst>
                    </a:gridCol>
                  </a:tblGrid>
                  <a:tr h="34247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5382661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7080425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04397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3931855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781692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4716744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126700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2716819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424328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737109"/>
                      </a:ext>
                    </a:extLst>
                  </a:tr>
                  <a:tr h="34247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4346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AB1E604A-08EB-D39A-24D5-75C726DBB7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7488" y="1797097"/>
              <a:ext cx="1425576" cy="402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2788">
                      <a:extLst>
                        <a:ext uri="{9D8B030D-6E8A-4147-A177-3AD203B41FA5}">
                          <a16:colId xmlns:a16="http://schemas.microsoft.com/office/drawing/2014/main" val="4053065099"/>
                        </a:ext>
                      </a:extLst>
                    </a:gridCol>
                    <a:gridCol w="712788">
                      <a:extLst>
                        <a:ext uri="{9D8B030D-6E8A-4147-A177-3AD203B41FA5}">
                          <a16:colId xmlns:a16="http://schemas.microsoft.com/office/drawing/2014/main" val="113819662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847" t="-1667" r="-102542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709" t="-1667" r="-3419" b="-10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3826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70804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043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39318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78169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47167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126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27168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14243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7371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43464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6A8696C-26D4-0DE9-B276-87C2D152DD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2763" y="1330046"/>
            <a:ext cx="4246484" cy="1954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6174B0-6FB0-605F-9C86-A3E94144D6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0446" y="4054386"/>
            <a:ext cx="4246484" cy="1954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: 圆角 54">
            <a:extLst>
              <a:ext uri="{FF2B5EF4-FFF2-40B4-BE49-F238E27FC236}">
                <a16:creationId xmlns:a16="http://schemas.microsoft.com/office/drawing/2014/main" id="{31948D82-C8EF-43CE-7C30-39B00180223A}"/>
              </a:ext>
            </a:extLst>
          </p:cNvPr>
          <p:cNvSpPr/>
          <p:nvPr/>
        </p:nvSpPr>
        <p:spPr>
          <a:xfrm>
            <a:off x="2210444" y="866356"/>
            <a:ext cx="1016037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a=1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sp>
        <p:nvSpPr>
          <p:cNvPr id="9" name="矩形: 圆角 54">
            <a:extLst>
              <a:ext uri="{FF2B5EF4-FFF2-40B4-BE49-F238E27FC236}">
                <a16:creationId xmlns:a16="http://schemas.microsoft.com/office/drawing/2014/main" id="{8D54DF85-F791-6B4B-0683-61C2FED6DDC8}"/>
              </a:ext>
            </a:extLst>
          </p:cNvPr>
          <p:cNvSpPr/>
          <p:nvPr/>
        </p:nvSpPr>
        <p:spPr>
          <a:xfrm>
            <a:off x="6664389" y="821212"/>
            <a:ext cx="1016037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a=5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sp>
        <p:nvSpPr>
          <p:cNvPr id="10" name="矩形: 圆角 54">
            <a:extLst>
              <a:ext uri="{FF2B5EF4-FFF2-40B4-BE49-F238E27FC236}">
                <a16:creationId xmlns:a16="http://schemas.microsoft.com/office/drawing/2014/main" id="{09F94E17-80F4-E18B-98A5-12456A9B7EEE}"/>
              </a:ext>
            </a:extLst>
          </p:cNvPr>
          <p:cNvSpPr/>
          <p:nvPr/>
        </p:nvSpPr>
        <p:spPr>
          <a:xfrm>
            <a:off x="2210444" y="3568145"/>
            <a:ext cx="1016037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a=10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sp>
        <p:nvSpPr>
          <p:cNvPr id="11" name="矩形: 圆角 54">
            <a:extLst>
              <a:ext uri="{FF2B5EF4-FFF2-40B4-BE49-F238E27FC236}">
                <a16:creationId xmlns:a16="http://schemas.microsoft.com/office/drawing/2014/main" id="{C47481FF-BD88-9EC4-5401-B223877FB85D}"/>
              </a:ext>
            </a:extLst>
          </p:cNvPr>
          <p:cNvSpPr/>
          <p:nvPr/>
        </p:nvSpPr>
        <p:spPr>
          <a:xfrm>
            <a:off x="448272" y="1181916"/>
            <a:ext cx="1201469" cy="47948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初始点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BFEA39-CEA1-38EC-D0ED-08B2C2EBDD52}"/>
              </a:ext>
            </a:extLst>
          </p:cNvPr>
          <p:cNvGrpSpPr/>
          <p:nvPr/>
        </p:nvGrpSpPr>
        <p:grpSpPr>
          <a:xfrm>
            <a:off x="6772763" y="4017770"/>
            <a:ext cx="4258423" cy="1972847"/>
            <a:chOff x="1506453" y="1851883"/>
            <a:chExt cx="2493730" cy="2614335"/>
          </a:xfrm>
        </p:grpSpPr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8BFBB3D7-594E-4CF7-8A26-DA3AE87D3068}"/>
                </a:ext>
              </a:extLst>
            </p:cNvPr>
            <p:cNvGrpSpPr/>
            <p:nvPr/>
          </p:nvGrpSpPr>
          <p:grpSpPr>
            <a:xfrm>
              <a:off x="1506453" y="1851883"/>
              <a:ext cx="2493730" cy="2614335"/>
              <a:chOff x="959312" y="1612041"/>
              <a:chExt cx="2493730" cy="2614335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23F0A7AE-0155-281A-CE8B-E5FD2067E2DC}"/>
                  </a:ext>
                </a:extLst>
              </p:cNvPr>
              <p:cNvSpPr/>
              <p:nvPr/>
            </p:nvSpPr>
            <p:spPr>
              <a:xfrm>
                <a:off x="959312" y="2678999"/>
                <a:ext cx="2486739" cy="154737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76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wrap="square" lIns="182880" tIns="182880" rIns="182880" bIns="182880">
                <a:spAutoFit/>
              </a:bodyPr>
              <a:lstStyle/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</p:txBody>
          </p:sp>
          <p:sp>
            <p:nvSpPr>
              <p:cNvPr id="26" name="TextBox 4">
                <a:extLst>
                  <a:ext uri="{FF2B5EF4-FFF2-40B4-BE49-F238E27FC236}">
                    <a16:creationId xmlns:a16="http://schemas.microsoft.com/office/drawing/2014/main" id="{64E3735D-4217-E992-B0A0-C0930C41077D}"/>
                  </a:ext>
                </a:extLst>
              </p:cNvPr>
              <p:cNvSpPr txBox="1"/>
              <p:nvPr/>
            </p:nvSpPr>
            <p:spPr>
              <a:xfrm>
                <a:off x="966303" y="1612041"/>
                <a:ext cx="2486739" cy="1066958"/>
              </a:xfrm>
              <a:prstGeom prst="rect">
                <a:avLst/>
              </a:prstGeom>
              <a:solidFill>
                <a:srgbClr val="44AAC7"/>
              </a:solidFill>
            </p:spPr>
            <p:txBody>
              <a:bodyPr wrap="square" lIns="243840" tIns="121920" rIns="243840" bIns="121920" rtlCol="0">
                <a:spAutoFit/>
              </a:bodyPr>
              <a:lstStyle/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A0480D0-9A15-39D1-3C45-7ED30C869B43}"/>
                </a:ext>
              </a:extLst>
            </p:cNvPr>
            <p:cNvSpPr txBox="1"/>
            <p:nvPr/>
          </p:nvSpPr>
          <p:spPr>
            <a:xfrm>
              <a:off x="1829016" y="2174396"/>
              <a:ext cx="1851722" cy="451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hangingPunct="1">
                <a:defRPr/>
              </a:pPr>
              <a:r>
                <a:rPr lang="zh-CN" altLang="en-US" sz="1600" b="1" kern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对于趋近律③的结论</a:t>
              </a:r>
              <a:endParaRPr lang="en-US" altLang="zh-CN" sz="1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5529A2D-253E-33F7-249B-18F4C4137E4D}"/>
                </a:ext>
              </a:extLst>
            </p:cNvPr>
            <p:cNvSpPr txBox="1"/>
            <p:nvPr/>
          </p:nvSpPr>
          <p:spPr>
            <a:xfrm>
              <a:off x="1513444" y="3178303"/>
              <a:ext cx="2486739" cy="500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hangingPunct="1">
                <a:lnSpc>
                  <a:spcPct val="150000"/>
                </a:lnSpc>
                <a:defRPr/>
              </a:pPr>
              <a:r>
                <a:rPr lang="en-US" altLang="zh-CN" sz="14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C=5, K=1</a:t>
              </a:r>
              <a:r>
                <a:rPr lang="zh-CN" altLang="en-US" sz="14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不变</a:t>
              </a:r>
              <a:r>
                <a:rPr lang="en-US" altLang="zh-CN" sz="14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, a</a:t>
              </a:r>
              <a:r>
                <a:rPr lang="zh-CN" altLang="en-US" sz="14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较大时到达终止点所用时更短</a:t>
              </a:r>
              <a:endParaRPr lang="en-US" altLang="zh-CN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 panose="020B0503020204020204" pitchFamily="34" charset="-122"/>
                <a:sym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9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B03DFE-8B12-7A59-207E-CC2BF1D65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4503" y="1401150"/>
            <a:ext cx="2985382" cy="2871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组合 13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讨论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总结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6A8696C-26D4-0DE9-B276-87C2D152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1013" y="1373377"/>
            <a:ext cx="2985383" cy="2920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: 圆角 54">
            <a:extLst>
              <a:ext uri="{FF2B5EF4-FFF2-40B4-BE49-F238E27FC236}">
                <a16:creationId xmlns:a16="http://schemas.microsoft.com/office/drawing/2014/main" id="{31948D82-C8EF-43CE-7C30-39B00180223A}"/>
              </a:ext>
            </a:extLst>
          </p:cNvPr>
          <p:cNvSpPr/>
          <p:nvPr/>
        </p:nvSpPr>
        <p:spPr>
          <a:xfrm>
            <a:off x="4641153" y="971424"/>
            <a:ext cx="1108981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C=0.4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sp>
        <p:nvSpPr>
          <p:cNvPr id="9" name="矩形: 圆角 54">
            <a:extLst>
              <a:ext uri="{FF2B5EF4-FFF2-40B4-BE49-F238E27FC236}">
                <a16:creationId xmlns:a16="http://schemas.microsoft.com/office/drawing/2014/main" id="{8D54DF85-F791-6B4B-0683-61C2FED6DDC8}"/>
              </a:ext>
            </a:extLst>
          </p:cNvPr>
          <p:cNvSpPr/>
          <p:nvPr/>
        </p:nvSpPr>
        <p:spPr>
          <a:xfrm>
            <a:off x="8211013" y="971424"/>
            <a:ext cx="1016037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C=1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BFEA39-CEA1-38EC-D0ED-08B2C2EBDD52}"/>
              </a:ext>
            </a:extLst>
          </p:cNvPr>
          <p:cNvGrpSpPr/>
          <p:nvPr/>
        </p:nvGrpSpPr>
        <p:grpSpPr>
          <a:xfrm>
            <a:off x="1021258" y="4515240"/>
            <a:ext cx="10253546" cy="1972847"/>
            <a:chOff x="1506453" y="1851883"/>
            <a:chExt cx="2493730" cy="2614335"/>
          </a:xfrm>
        </p:grpSpPr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8BFBB3D7-594E-4CF7-8A26-DA3AE87D3068}"/>
                </a:ext>
              </a:extLst>
            </p:cNvPr>
            <p:cNvGrpSpPr/>
            <p:nvPr/>
          </p:nvGrpSpPr>
          <p:grpSpPr>
            <a:xfrm>
              <a:off x="1506453" y="1851883"/>
              <a:ext cx="2493730" cy="2614335"/>
              <a:chOff x="959312" y="1612041"/>
              <a:chExt cx="2493730" cy="2614335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23F0A7AE-0155-281A-CE8B-E5FD2067E2DC}"/>
                  </a:ext>
                </a:extLst>
              </p:cNvPr>
              <p:cNvSpPr/>
              <p:nvPr/>
            </p:nvSpPr>
            <p:spPr>
              <a:xfrm>
                <a:off x="959312" y="2678999"/>
                <a:ext cx="2486739" cy="154737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76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wrap="square" lIns="182880" tIns="182880" rIns="182880" bIns="182880">
                <a:spAutoFit/>
              </a:bodyPr>
              <a:lstStyle/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</p:txBody>
          </p:sp>
          <p:sp>
            <p:nvSpPr>
              <p:cNvPr id="26" name="TextBox 4">
                <a:extLst>
                  <a:ext uri="{FF2B5EF4-FFF2-40B4-BE49-F238E27FC236}">
                    <a16:creationId xmlns:a16="http://schemas.microsoft.com/office/drawing/2014/main" id="{64E3735D-4217-E992-B0A0-C0930C41077D}"/>
                  </a:ext>
                </a:extLst>
              </p:cNvPr>
              <p:cNvSpPr txBox="1"/>
              <p:nvPr/>
            </p:nvSpPr>
            <p:spPr>
              <a:xfrm>
                <a:off x="966303" y="1612041"/>
                <a:ext cx="2486739" cy="1066958"/>
              </a:xfrm>
              <a:prstGeom prst="rect">
                <a:avLst/>
              </a:prstGeom>
              <a:solidFill>
                <a:srgbClr val="44AAC7"/>
              </a:solidFill>
            </p:spPr>
            <p:txBody>
              <a:bodyPr wrap="square" lIns="243840" tIns="121920" rIns="243840" bIns="121920" rtlCol="0">
                <a:spAutoFit/>
              </a:bodyPr>
              <a:lstStyle/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A0480D0-9A15-39D1-3C45-7ED30C869B43}"/>
                </a:ext>
              </a:extLst>
            </p:cNvPr>
            <p:cNvSpPr txBox="1"/>
            <p:nvPr/>
          </p:nvSpPr>
          <p:spPr>
            <a:xfrm>
              <a:off x="1829016" y="2174396"/>
              <a:ext cx="1851722" cy="451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hangingPunct="1">
                <a:defRPr/>
              </a:pPr>
              <a:r>
                <a:rPr lang="zh-CN" altLang="en-US" sz="1600" b="1" kern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对于滑模控制趋近律①参数设置的结论</a:t>
              </a:r>
              <a:endParaRPr lang="en-US" altLang="zh-CN" sz="1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5529A2D-253E-33F7-249B-18F4C4137E4D}"/>
                </a:ext>
              </a:extLst>
            </p:cNvPr>
            <p:cNvSpPr txBox="1"/>
            <p:nvPr/>
          </p:nvSpPr>
          <p:spPr>
            <a:xfrm>
              <a:off x="1513444" y="3178303"/>
              <a:ext cx="2486739" cy="5541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hangingPunct="1">
                <a:lnSpc>
                  <a:spcPct val="150000"/>
                </a:lnSpc>
                <a:defRPr/>
              </a:pP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C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适当小时到达终止点所用时更短</a:t>
              </a: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, 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但设置过于小时</a:t>
              </a: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, 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会造成频繁切换形成的抖振现象</a:t>
              </a: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, 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影响稳定性</a:t>
              </a: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.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EFD7F2D-4755-0278-314C-574081B5D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729" y="1327685"/>
            <a:ext cx="3105646" cy="2945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矩形: 圆角 54">
            <a:extLst>
              <a:ext uri="{FF2B5EF4-FFF2-40B4-BE49-F238E27FC236}">
                <a16:creationId xmlns:a16="http://schemas.microsoft.com/office/drawing/2014/main" id="{5940B858-FDE4-EE98-21E4-330C919233DC}"/>
              </a:ext>
            </a:extLst>
          </p:cNvPr>
          <p:cNvSpPr/>
          <p:nvPr/>
        </p:nvSpPr>
        <p:spPr>
          <a:xfrm>
            <a:off x="1021258" y="971424"/>
            <a:ext cx="1108981" cy="413606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C=0.1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3759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0434" y="0"/>
            <a:ext cx="5157756" cy="3429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41700"/>
            <a:ext cx="5157756" cy="3416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1968" y="5733286"/>
            <a:ext cx="2026222" cy="1124713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BFF7250B-491C-615C-05FC-6D73ED47FEE0}"/>
              </a:ext>
            </a:extLst>
          </p:cNvPr>
          <p:cNvSpPr/>
          <p:nvPr/>
        </p:nvSpPr>
        <p:spPr>
          <a:xfrm>
            <a:off x="9827681" y="957943"/>
            <a:ext cx="406400" cy="406400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17" name="矩形: 圆角 8">
            <a:extLst>
              <a:ext uri="{FF2B5EF4-FFF2-40B4-BE49-F238E27FC236}">
                <a16:creationId xmlns:a16="http://schemas.microsoft.com/office/drawing/2014/main" id="{525507A4-66A6-0EEB-A317-954D0B26C40C}"/>
              </a:ext>
            </a:extLst>
          </p:cNvPr>
          <p:cNvSpPr/>
          <p:nvPr/>
        </p:nvSpPr>
        <p:spPr>
          <a:xfrm>
            <a:off x="8827704" y="1992085"/>
            <a:ext cx="2406354" cy="3294743"/>
          </a:xfrm>
          <a:prstGeom prst="roundRect">
            <a:avLst>
              <a:gd name="adj" fmla="val 9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55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18" name="矩形: 圆角 33">
            <a:extLst>
              <a:ext uri="{FF2B5EF4-FFF2-40B4-BE49-F238E27FC236}">
                <a16:creationId xmlns:a16="http://schemas.microsoft.com/office/drawing/2014/main" id="{AB9F4266-E70C-6DE9-DF26-699AFE59F383}"/>
              </a:ext>
            </a:extLst>
          </p:cNvPr>
          <p:cNvSpPr/>
          <p:nvPr/>
        </p:nvSpPr>
        <p:spPr>
          <a:xfrm>
            <a:off x="6204451" y="1992085"/>
            <a:ext cx="2406354" cy="3294743"/>
          </a:xfrm>
          <a:prstGeom prst="roundRect">
            <a:avLst>
              <a:gd name="adj" fmla="val 9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55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22" name="矩形: 圆角 34">
            <a:extLst>
              <a:ext uri="{FF2B5EF4-FFF2-40B4-BE49-F238E27FC236}">
                <a16:creationId xmlns:a16="http://schemas.microsoft.com/office/drawing/2014/main" id="{999DBBA0-68B8-433D-53E3-7561C3711918}"/>
              </a:ext>
            </a:extLst>
          </p:cNvPr>
          <p:cNvSpPr/>
          <p:nvPr/>
        </p:nvSpPr>
        <p:spPr>
          <a:xfrm>
            <a:off x="3581197" y="1992085"/>
            <a:ext cx="2406354" cy="3294743"/>
          </a:xfrm>
          <a:prstGeom prst="roundRect">
            <a:avLst>
              <a:gd name="adj" fmla="val 9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556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23" name="矩形: 圆角 35">
            <a:extLst>
              <a:ext uri="{FF2B5EF4-FFF2-40B4-BE49-F238E27FC236}">
                <a16:creationId xmlns:a16="http://schemas.microsoft.com/office/drawing/2014/main" id="{438DE8D9-CACE-7001-AF39-A19BE805372A}"/>
              </a:ext>
            </a:extLst>
          </p:cNvPr>
          <p:cNvSpPr/>
          <p:nvPr/>
        </p:nvSpPr>
        <p:spPr>
          <a:xfrm>
            <a:off x="957944" y="1992085"/>
            <a:ext cx="2406354" cy="3294743"/>
          </a:xfrm>
          <a:prstGeom prst="roundRect">
            <a:avLst>
              <a:gd name="adj" fmla="val 9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556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C9EE39-E2BF-D9D2-67C1-0B4C4E6198DA}"/>
              </a:ext>
            </a:extLst>
          </p:cNvPr>
          <p:cNvSpPr txBox="1"/>
          <p:nvPr/>
        </p:nvSpPr>
        <p:spPr>
          <a:xfrm>
            <a:off x="5080001" y="572646"/>
            <a:ext cx="203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目录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8874BCC-B896-57E2-901F-DB045A0DBAF6}"/>
              </a:ext>
            </a:extLst>
          </p:cNvPr>
          <p:cNvSpPr txBox="1"/>
          <p:nvPr/>
        </p:nvSpPr>
        <p:spPr>
          <a:xfrm>
            <a:off x="3775496" y="3056051"/>
            <a:ext cx="20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4C58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-02-</a:t>
            </a:r>
            <a:endParaRPr lang="zh-CN" altLang="en-US" sz="4800" dirty="0">
              <a:solidFill>
                <a:srgbClr val="4C587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B2ADD21-1BD3-E006-A55C-35F58BAC7AAF}"/>
              </a:ext>
            </a:extLst>
          </p:cNvPr>
          <p:cNvSpPr txBox="1"/>
          <p:nvPr/>
        </p:nvSpPr>
        <p:spPr>
          <a:xfrm>
            <a:off x="1155803" y="3056051"/>
            <a:ext cx="20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4C58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-01-</a:t>
            </a:r>
            <a:endParaRPr lang="zh-CN" altLang="en-US" sz="4800" dirty="0">
              <a:solidFill>
                <a:srgbClr val="4C587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603CB2-DB4F-671B-45AE-E45C7B94ECF7}"/>
              </a:ext>
            </a:extLst>
          </p:cNvPr>
          <p:cNvSpPr txBox="1"/>
          <p:nvPr/>
        </p:nvSpPr>
        <p:spPr>
          <a:xfrm>
            <a:off x="9014881" y="3056051"/>
            <a:ext cx="20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4C58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-04-</a:t>
            </a:r>
            <a:endParaRPr lang="zh-CN" altLang="en-US" sz="4800" dirty="0">
              <a:solidFill>
                <a:srgbClr val="4C587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B1FEA40-72EC-EE78-A6E6-6706828840A7}"/>
              </a:ext>
            </a:extLst>
          </p:cNvPr>
          <p:cNvSpPr txBox="1"/>
          <p:nvPr/>
        </p:nvSpPr>
        <p:spPr>
          <a:xfrm>
            <a:off x="6391628" y="3056051"/>
            <a:ext cx="20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4C58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-03-</a:t>
            </a:r>
            <a:endParaRPr lang="zh-CN" altLang="en-US" sz="4800" dirty="0">
              <a:solidFill>
                <a:srgbClr val="4C587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163A59D-203C-0DCC-26AF-B1EDDA2AF679}"/>
              </a:ext>
            </a:extLst>
          </p:cNvPr>
          <p:cNvSpPr txBox="1"/>
          <p:nvPr/>
        </p:nvSpPr>
        <p:spPr>
          <a:xfrm>
            <a:off x="3768374" y="3921903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解题思路 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0432B72-5485-DAB9-030B-B88E5CF13D8D}"/>
              </a:ext>
            </a:extLst>
          </p:cNvPr>
          <p:cNvSpPr txBox="1"/>
          <p:nvPr/>
        </p:nvSpPr>
        <p:spPr>
          <a:xfrm>
            <a:off x="1155803" y="3921904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控制原理 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2409494-5C3A-D919-2D87-BFA84A32AF96}"/>
              </a:ext>
            </a:extLst>
          </p:cNvPr>
          <p:cNvSpPr txBox="1"/>
          <p:nvPr/>
        </p:nvSpPr>
        <p:spPr>
          <a:xfrm>
            <a:off x="9014881" y="3909708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讨论总结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E0EE4D2-967F-501C-88DD-8BF2C5A61098}"/>
              </a:ext>
            </a:extLst>
          </p:cNvPr>
          <p:cNvSpPr txBox="1"/>
          <p:nvPr/>
        </p:nvSpPr>
        <p:spPr>
          <a:xfrm>
            <a:off x="6391628" y="3921902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仿真实现</a:t>
            </a:r>
          </a:p>
        </p:txBody>
      </p:sp>
      <p:sp>
        <p:nvSpPr>
          <p:cNvPr id="40" name="矩形: 圆角 14">
            <a:extLst>
              <a:ext uri="{FF2B5EF4-FFF2-40B4-BE49-F238E27FC236}">
                <a16:creationId xmlns:a16="http://schemas.microsoft.com/office/drawing/2014/main" id="{DA25CFE3-B4A6-82CC-D022-36F71DA65970}"/>
              </a:ext>
            </a:extLst>
          </p:cNvPr>
          <p:cNvSpPr/>
          <p:nvPr/>
        </p:nvSpPr>
        <p:spPr>
          <a:xfrm>
            <a:off x="4306159" y="4836886"/>
            <a:ext cx="970675" cy="87086"/>
          </a:xfrm>
          <a:prstGeom prst="roundRect">
            <a:avLst>
              <a:gd name="adj" fmla="val 50000"/>
            </a:avLst>
          </a:prstGeom>
          <a:solidFill>
            <a:srgbClr val="99A3BE"/>
          </a:solidFill>
          <a:ln>
            <a:noFill/>
          </a:ln>
          <a:effectLst>
            <a:outerShdw blurRad="355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42" name="矩形: 圆角 55">
            <a:extLst>
              <a:ext uri="{FF2B5EF4-FFF2-40B4-BE49-F238E27FC236}">
                <a16:creationId xmlns:a16="http://schemas.microsoft.com/office/drawing/2014/main" id="{2B8D048C-E3C9-B63E-3D6E-30C9B5A41131}"/>
              </a:ext>
            </a:extLst>
          </p:cNvPr>
          <p:cNvSpPr/>
          <p:nvPr/>
        </p:nvSpPr>
        <p:spPr>
          <a:xfrm>
            <a:off x="1686466" y="4836886"/>
            <a:ext cx="970675" cy="87086"/>
          </a:xfrm>
          <a:prstGeom prst="roundRect">
            <a:avLst>
              <a:gd name="adj" fmla="val 50000"/>
            </a:avLst>
          </a:prstGeom>
          <a:solidFill>
            <a:srgbClr val="EE6F2C"/>
          </a:solidFill>
          <a:ln>
            <a:noFill/>
          </a:ln>
          <a:effectLst>
            <a:outerShdw blurRad="355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43" name="矩形: 圆角 56">
            <a:extLst>
              <a:ext uri="{FF2B5EF4-FFF2-40B4-BE49-F238E27FC236}">
                <a16:creationId xmlns:a16="http://schemas.microsoft.com/office/drawing/2014/main" id="{234315F4-A755-D19C-E9BF-66CC5BDD1DD0}"/>
              </a:ext>
            </a:extLst>
          </p:cNvPr>
          <p:cNvSpPr/>
          <p:nvPr/>
        </p:nvSpPr>
        <p:spPr>
          <a:xfrm>
            <a:off x="9545544" y="4836886"/>
            <a:ext cx="970675" cy="87086"/>
          </a:xfrm>
          <a:prstGeom prst="roundRect">
            <a:avLst>
              <a:gd name="adj" fmla="val 50000"/>
            </a:avLst>
          </a:prstGeom>
          <a:solidFill>
            <a:srgbClr val="99A3BE"/>
          </a:solidFill>
          <a:ln>
            <a:noFill/>
          </a:ln>
          <a:effectLst>
            <a:outerShdw blurRad="355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44" name="矩形: 圆角 57">
            <a:extLst>
              <a:ext uri="{FF2B5EF4-FFF2-40B4-BE49-F238E27FC236}">
                <a16:creationId xmlns:a16="http://schemas.microsoft.com/office/drawing/2014/main" id="{E73FBAD6-DA98-C0C3-C43C-BA29359D94C1}"/>
              </a:ext>
            </a:extLst>
          </p:cNvPr>
          <p:cNvSpPr/>
          <p:nvPr/>
        </p:nvSpPr>
        <p:spPr>
          <a:xfrm>
            <a:off x="6922291" y="4836886"/>
            <a:ext cx="970675" cy="87086"/>
          </a:xfrm>
          <a:prstGeom prst="roundRect">
            <a:avLst>
              <a:gd name="adj" fmla="val 50000"/>
            </a:avLst>
          </a:prstGeom>
          <a:solidFill>
            <a:srgbClr val="EE6F2C"/>
          </a:solidFill>
          <a:ln>
            <a:noFill/>
          </a:ln>
          <a:effectLst>
            <a:outerShdw blurRad="3556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24DDD49-C025-335F-D442-9A6B650F108E}"/>
              </a:ext>
            </a:extLst>
          </p:cNvPr>
          <p:cNvGrpSpPr/>
          <p:nvPr/>
        </p:nvGrpSpPr>
        <p:grpSpPr>
          <a:xfrm>
            <a:off x="9682539" y="2267858"/>
            <a:ext cx="696685" cy="696685"/>
            <a:chOff x="9682539" y="2133601"/>
            <a:chExt cx="696685" cy="696685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4CFCA36-8037-D715-3BA7-9D01C72B3585}"/>
                </a:ext>
              </a:extLst>
            </p:cNvPr>
            <p:cNvSpPr/>
            <p:nvPr/>
          </p:nvSpPr>
          <p:spPr>
            <a:xfrm>
              <a:off x="9682539" y="2133601"/>
              <a:ext cx="696685" cy="696685"/>
            </a:xfrm>
            <a:prstGeom prst="ellipse">
              <a:avLst/>
            </a:prstGeom>
            <a:solidFill>
              <a:srgbClr val="4C5878"/>
            </a:solidFill>
            <a:ln>
              <a:noFill/>
            </a:ln>
            <a:effectLst>
              <a:outerShdw blurRad="3556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BF10D71-80F9-2EBB-215B-7FC8BD132E6D}"/>
                </a:ext>
              </a:extLst>
            </p:cNvPr>
            <p:cNvGrpSpPr/>
            <p:nvPr/>
          </p:nvGrpSpPr>
          <p:grpSpPr>
            <a:xfrm>
              <a:off x="9921129" y="2371857"/>
              <a:ext cx="219504" cy="220173"/>
              <a:chOff x="11145182" y="2084388"/>
              <a:chExt cx="544440" cy="546100"/>
            </a:xfrm>
            <a:solidFill>
              <a:schemeClr val="bg1"/>
            </a:solidFill>
          </p:grpSpPr>
          <p:sp>
            <p:nvSpPr>
              <p:cNvPr id="48" name="Freeform 49">
                <a:extLst>
                  <a:ext uri="{FF2B5EF4-FFF2-40B4-BE49-F238E27FC236}">
                    <a16:creationId xmlns:a16="http://schemas.microsoft.com/office/drawing/2014/main" id="{7FD4D3A8-EAFD-DF26-F5D6-1230BE0F7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89625" y="2368552"/>
                <a:ext cx="115872" cy="119063"/>
              </a:xfrm>
              <a:custGeom>
                <a:avLst/>
                <a:gdLst>
                  <a:gd name="T0" fmla="*/ 41 w 41"/>
                  <a:gd name="T1" fmla="*/ 42 h 42"/>
                  <a:gd name="T2" fmla="*/ 41 w 41"/>
                  <a:gd name="T3" fmla="*/ 0 h 42"/>
                  <a:gd name="T4" fmla="*/ 0 w 41"/>
                  <a:gd name="T5" fmla="*/ 0 h 42"/>
                  <a:gd name="T6" fmla="*/ 6 w 41"/>
                  <a:gd name="T7" fmla="*/ 42 h 42"/>
                  <a:gd name="T8" fmla="*/ 41 w 41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2">
                    <a:moveTo>
                      <a:pt x="41" y="42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5"/>
                      <a:pt x="3" y="29"/>
                      <a:pt x="6" y="42"/>
                    </a:cubicBezTo>
                    <a:lnTo>
                      <a:pt x="41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49" name="Freeform 50">
                <a:extLst>
                  <a:ext uri="{FF2B5EF4-FFF2-40B4-BE49-F238E27FC236}">
                    <a16:creationId xmlns:a16="http://schemas.microsoft.com/office/drawing/2014/main" id="{AB2EB208-E3A6-E99E-01D5-B54F1B43A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5182" y="2228851"/>
                <a:ext cx="136507" cy="115888"/>
              </a:xfrm>
              <a:custGeom>
                <a:avLst/>
                <a:gdLst>
                  <a:gd name="T0" fmla="*/ 43 w 48"/>
                  <a:gd name="T1" fmla="*/ 41 h 41"/>
                  <a:gd name="T2" fmla="*/ 48 w 48"/>
                  <a:gd name="T3" fmla="*/ 0 h 41"/>
                  <a:gd name="T4" fmla="*/ 11 w 48"/>
                  <a:gd name="T5" fmla="*/ 0 h 41"/>
                  <a:gd name="T6" fmla="*/ 0 w 48"/>
                  <a:gd name="T7" fmla="*/ 41 h 41"/>
                  <a:gd name="T8" fmla="*/ 43 w 48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1">
                    <a:moveTo>
                      <a:pt x="43" y="41"/>
                    </a:moveTo>
                    <a:cubicBezTo>
                      <a:pt x="44" y="27"/>
                      <a:pt x="45" y="13"/>
                      <a:pt x="48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4" y="13"/>
                      <a:pt x="0" y="27"/>
                      <a:pt x="0" y="41"/>
                    </a:cubicBezTo>
                    <a:lnTo>
                      <a:pt x="43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0" name="Freeform 51">
                <a:extLst>
                  <a:ext uri="{FF2B5EF4-FFF2-40B4-BE49-F238E27FC236}">
                    <a16:creationId xmlns:a16="http://schemas.microsoft.com/office/drawing/2014/main" id="{1A25BC41-65B8-545E-07CC-DEBE340F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9625" y="2509838"/>
                <a:ext cx="161904" cy="114300"/>
              </a:xfrm>
              <a:custGeom>
                <a:avLst/>
                <a:gdLst>
                  <a:gd name="T0" fmla="*/ 35 w 57"/>
                  <a:gd name="T1" fmla="*/ 0 h 40"/>
                  <a:gd name="T2" fmla="*/ 0 w 57"/>
                  <a:gd name="T3" fmla="*/ 0 h 40"/>
                  <a:gd name="T4" fmla="*/ 57 w 57"/>
                  <a:gd name="T5" fmla="*/ 40 h 40"/>
                  <a:gd name="T6" fmla="*/ 35 w 5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40">
                    <a:moveTo>
                      <a:pt x="3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20"/>
                      <a:pt x="34" y="34"/>
                      <a:pt x="57" y="40"/>
                    </a:cubicBezTo>
                    <a:cubicBezTo>
                      <a:pt x="48" y="31"/>
                      <a:pt x="40" y="17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1" name="Freeform 52">
                <a:extLst>
                  <a:ext uri="{FF2B5EF4-FFF2-40B4-BE49-F238E27FC236}">
                    <a16:creationId xmlns:a16="http://schemas.microsoft.com/office/drawing/2014/main" id="{8F3D49BA-F1DC-2E6B-C9D0-6E81553E9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9625" y="2092326"/>
                <a:ext cx="161904" cy="114300"/>
              </a:xfrm>
              <a:custGeom>
                <a:avLst/>
                <a:gdLst>
                  <a:gd name="T0" fmla="*/ 35 w 57"/>
                  <a:gd name="T1" fmla="*/ 40 h 40"/>
                  <a:gd name="T2" fmla="*/ 57 w 57"/>
                  <a:gd name="T3" fmla="*/ 0 h 40"/>
                  <a:gd name="T4" fmla="*/ 0 w 57"/>
                  <a:gd name="T5" fmla="*/ 40 h 40"/>
                  <a:gd name="T6" fmla="*/ 35 w 57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40">
                    <a:moveTo>
                      <a:pt x="35" y="40"/>
                    </a:moveTo>
                    <a:cubicBezTo>
                      <a:pt x="40" y="23"/>
                      <a:pt x="47" y="9"/>
                      <a:pt x="57" y="0"/>
                    </a:cubicBezTo>
                    <a:cubicBezTo>
                      <a:pt x="33" y="6"/>
                      <a:pt x="13" y="20"/>
                      <a:pt x="0" y="40"/>
                    </a:cubicBezTo>
                    <a:lnTo>
                      <a:pt x="35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2" name="Freeform 53">
                <a:extLst>
                  <a:ext uri="{FF2B5EF4-FFF2-40B4-BE49-F238E27FC236}">
                    <a16:creationId xmlns:a16="http://schemas.microsoft.com/office/drawing/2014/main" id="{6F04022C-BAB1-0FBC-AA60-9C7C1513D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5021" y="2509838"/>
                <a:ext cx="90476" cy="120650"/>
              </a:xfrm>
              <a:custGeom>
                <a:avLst/>
                <a:gdLst>
                  <a:gd name="T0" fmla="*/ 32 w 32"/>
                  <a:gd name="T1" fmla="*/ 42 h 42"/>
                  <a:gd name="T2" fmla="*/ 32 w 32"/>
                  <a:gd name="T3" fmla="*/ 0 h 42"/>
                  <a:gd name="T4" fmla="*/ 0 w 32"/>
                  <a:gd name="T5" fmla="*/ 0 h 42"/>
                  <a:gd name="T6" fmla="*/ 32 w 32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42">
                    <a:moveTo>
                      <a:pt x="32" y="4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22"/>
                      <a:pt x="18" y="37"/>
                      <a:pt x="32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3" name="Freeform 54">
                <a:extLst>
                  <a:ext uri="{FF2B5EF4-FFF2-40B4-BE49-F238E27FC236}">
                    <a16:creationId xmlns:a16="http://schemas.microsoft.com/office/drawing/2014/main" id="{43C2773F-F7BC-C062-B6ED-5D908C38E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5182" y="2368552"/>
                <a:ext cx="138095" cy="119063"/>
              </a:xfrm>
              <a:custGeom>
                <a:avLst/>
                <a:gdLst>
                  <a:gd name="T0" fmla="*/ 43 w 49"/>
                  <a:gd name="T1" fmla="*/ 0 h 42"/>
                  <a:gd name="T2" fmla="*/ 0 w 49"/>
                  <a:gd name="T3" fmla="*/ 0 h 42"/>
                  <a:gd name="T4" fmla="*/ 11 w 49"/>
                  <a:gd name="T5" fmla="*/ 42 h 42"/>
                  <a:gd name="T6" fmla="*/ 49 w 49"/>
                  <a:gd name="T7" fmla="*/ 42 h 42"/>
                  <a:gd name="T8" fmla="*/ 43 w 4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2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4" y="29"/>
                      <a:pt x="11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5" y="29"/>
                      <a:pt x="44" y="15"/>
                      <a:pt x="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70EB6D9F-6B7F-4D81-B542-D02B39B92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89625" y="2228851"/>
                <a:ext cx="115872" cy="115888"/>
              </a:xfrm>
              <a:custGeom>
                <a:avLst/>
                <a:gdLst>
                  <a:gd name="T0" fmla="*/ 0 w 41"/>
                  <a:gd name="T1" fmla="*/ 41 h 41"/>
                  <a:gd name="T2" fmla="*/ 41 w 41"/>
                  <a:gd name="T3" fmla="*/ 41 h 41"/>
                  <a:gd name="T4" fmla="*/ 41 w 41"/>
                  <a:gd name="T5" fmla="*/ 0 h 41"/>
                  <a:gd name="T6" fmla="*/ 6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13"/>
                      <a:pt x="1" y="27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5" name="Freeform 56">
                <a:extLst>
                  <a:ext uri="{FF2B5EF4-FFF2-40B4-BE49-F238E27FC236}">
                    <a16:creationId xmlns:a16="http://schemas.microsoft.com/office/drawing/2014/main" id="{9A75AC63-CF01-7D21-46DD-FBB6F370C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1847" y="2084388"/>
                <a:ext cx="93650" cy="122238"/>
              </a:xfrm>
              <a:custGeom>
                <a:avLst/>
                <a:gdLst>
                  <a:gd name="T0" fmla="*/ 33 w 33"/>
                  <a:gd name="T1" fmla="*/ 43 h 43"/>
                  <a:gd name="T2" fmla="*/ 33 w 33"/>
                  <a:gd name="T3" fmla="*/ 0 h 43"/>
                  <a:gd name="T4" fmla="*/ 32 w 33"/>
                  <a:gd name="T5" fmla="*/ 1 h 43"/>
                  <a:gd name="T6" fmla="*/ 0 w 33"/>
                  <a:gd name="T7" fmla="*/ 43 h 43"/>
                  <a:gd name="T8" fmla="*/ 33 w 33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3">
                    <a:moveTo>
                      <a:pt x="33" y="43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32" y="1"/>
                      <a:pt x="32" y="0"/>
                      <a:pt x="32" y="1"/>
                    </a:cubicBezTo>
                    <a:cubicBezTo>
                      <a:pt x="19" y="5"/>
                      <a:pt x="8" y="21"/>
                      <a:pt x="0" y="43"/>
                    </a:cubicBezTo>
                    <a:lnTo>
                      <a:pt x="33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6" name="Freeform 57">
                <a:extLst>
                  <a:ext uri="{FF2B5EF4-FFF2-40B4-BE49-F238E27FC236}">
                    <a16:creationId xmlns:a16="http://schemas.microsoft.com/office/drawing/2014/main" id="{B383644D-DDF3-4288-DDDD-BE6F9EDD08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29306" y="2084388"/>
                <a:ext cx="260316" cy="546100"/>
              </a:xfrm>
              <a:custGeom>
                <a:avLst/>
                <a:gdLst>
                  <a:gd name="T0" fmla="*/ 0 w 92"/>
                  <a:gd name="T1" fmla="*/ 0 h 192"/>
                  <a:gd name="T2" fmla="*/ 0 w 92"/>
                  <a:gd name="T3" fmla="*/ 88 h 192"/>
                  <a:gd name="T4" fmla="*/ 40 w 92"/>
                  <a:gd name="T5" fmla="*/ 30 h 192"/>
                  <a:gd name="T6" fmla="*/ 46 w 92"/>
                  <a:gd name="T7" fmla="*/ 29 h 192"/>
                  <a:gd name="T8" fmla="*/ 47 w 92"/>
                  <a:gd name="T9" fmla="*/ 35 h 192"/>
                  <a:gd name="T10" fmla="*/ 6 w 92"/>
                  <a:gd name="T11" fmla="*/ 94 h 192"/>
                  <a:gd name="T12" fmla="*/ 53 w 92"/>
                  <a:gd name="T13" fmla="*/ 102 h 192"/>
                  <a:gd name="T14" fmla="*/ 56 w 92"/>
                  <a:gd name="T15" fmla="*/ 107 h 192"/>
                  <a:gd name="T16" fmla="*/ 52 w 92"/>
                  <a:gd name="T17" fmla="*/ 110 h 192"/>
                  <a:gd name="T18" fmla="*/ 52 w 92"/>
                  <a:gd name="T19" fmla="*/ 110 h 192"/>
                  <a:gd name="T20" fmla="*/ 0 w 92"/>
                  <a:gd name="T21" fmla="*/ 101 h 192"/>
                  <a:gd name="T22" fmla="*/ 0 w 92"/>
                  <a:gd name="T23" fmla="*/ 192 h 192"/>
                  <a:gd name="T24" fmla="*/ 92 w 92"/>
                  <a:gd name="T25" fmla="*/ 96 h 192"/>
                  <a:gd name="T26" fmla="*/ 0 w 92"/>
                  <a:gd name="T27" fmla="*/ 0 h 192"/>
                  <a:gd name="T28" fmla="*/ 36 w 92"/>
                  <a:gd name="T29" fmla="*/ 24 h 192"/>
                  <a:gd name="T30" fmla="*/ 30 w 92"/>
                  <a:gd name="T31" fmla="*/ 36 h 192"/>
                  <a:gd name="T32" fmla="*/ 26 w 92"/>
                  <a:gd name="T33" fmla="*/ 39 h 192"/>
                  <a:gd name="T34" fmla="*/ 24 w 92"/>
                  <a:gd name="T35" fmla="*/ 38 h 192"/>
                  <a:gd name="T36" fmla="*/ 23 w 92"/>
                  <a:gd name="T37" fmla="*/ 33 h 192"/>
                  <a:gd name="T38" fmla="*/ 29 w 92"/>
                  <a:gd name="T39" fmla="*/ 20 h 192"/>
                  <a:gd name="T40" fmla="*/ 34 w 92"/>
                  <a:gd name="T41" fmla="*/ 19 h 192"/>
                  <a:gd name="T42" fmla="*/ 36 w 92"/>
                  <a:gd name="T43" fmla="*/ 24 h 192"/>
                  <a:gd name="T44" fmla="*/ 55 w 92"/>
                  <a:gd name="T45" fmla="*/ 61 h 192"/>
                  <a:gd name="T46" fmla="*/ 52 w 92"/>
                  <a:gd name="T47" fmla="*/ 62 h 192"/>
                  <a:gd name="T48" fmla="*/ 49 w 92"/>
                  <a:gd name="T49" fmla="*/ 60 h 192"/>
                  <a:gd name="T50" fmla="*/ 50 w 92"/>
                  <a:gd name="T51" fmla="*/ 54 h 192"/>
                  <a:gd name="T52" fmla="*/ 62 w 92"/>
                  <a:gd name="T53" fmla="*/ 46 h 192"/>
                  <a:gd name="T54" fmla="*/ 67 w 92"/>
                  <a:gd name="T55" fmla="*/ 47 h 192"/>
                  <a:gd name="T56" fmla="*/ 66 w 92"/>
                  <a:gd name="T57" fmla="*/ 53 h 192"/>
                  <a:gd name="T58" fmla="*/ 55 w 92"/>
                  <a:gd name="T59" fmla="*/ 61 h 192"/>
                  <a:gd name="T60" fmla="*/ 39 w 92"/>
                  <a:gd name="T61" fmla="*/ 171 h 192"/>
                  <a:gd name="T62" fmla="*/ 37 w 92"/>
                  <a:gd name="T63" fmla="*/ 172 h 192"/>
                  <a:gd name="T64" fmla="*/ 34 w 92"/>
                  <a:gd name="T65" fmla="*/ 170 h 192"/>
                  <a:gd name="T66" fmla="*/ 27 w 92"/>
                  <a:gd name="T67" fmla="*/ 158 h 192"/>
                  <a:gd name="T68" fmla="*/ 28 w 92"/>
                  <a:gd name="T69" fmla="*/ 152 h 192"/>
                  <a:gd name="T70" fmla="*/ 34 w 92"/>
                  <a:gd name="T71" fmla="*/ 154 h 192"/>
                  <a:gd name="T72" fmla="*/ 41 w 92"/>
                  <a:gd name="T73" fmla="*/ 166 h 192"/>
                  <a:gd name="T74" fmla="*/ 39 w 92"/>
                  <a:gd name="T75" fmla="*/ 171 h 192"/>
                  <a:gd name="T76" fmla="*/ 70 w 92"/>
                  <a:gd name="T77" fmla="*/ 140 h 192"/>
                  <a:gd name="T78" fmla="*/ 67 w 92"/>
                  <a:gd name="T79" fmla="*/ 142 h 192"/>
                  <a:gd name="T80" fmla="*/ 65 w 92"/>
                  <a:gd name="T81" fmla="*/ 142 h 192"/>
                  <a:gd name="T82" fmla="*/ 53 w 92"/>
                  <a:gd name="T83" fmla="*/ 135 h 192"/>
                  <a:gd name="T84" fmla="*/ 51 w 92"/>
                  <a:gd name="T85" fmla="*/ 129 h 192"/>
                  <a:gd name="T86" fmla="*/ 57 w 92"/>
                  <a:gd name="T87" fmla="*/ 128 h 192"/>
                  <a:gd name="T88" fmla="*/ 69 w 92"/>
                  <a:gd name="T89" fmla="*/ 135 h 192"/>
                  <a:gd name="T90" fmla="*/ 70 w 92"/>
                  <a:gd name="T91" fmla="*/ 140 h 192"/>
                  <a:gd name="T92" fmla="*/ 78 w 92"/>
                  <a:gd name="T93" fmla="*/ 100 h 192"/>
                  <a:gd name="T94" fmla="*/ 65 w 92"/>
                  <a:gd name="T95" fmla="*/ 100 h 192"/>
                  <a:gd name="T96" fmla="*/ 60 w 92"/>
                  <a:gd name="T97" fmla="*/ 96 h 192"/>
                  <a:gd name="T98" fmla="*/ 65 w 92"/>
                  <a:gd name="T99" fmla="*/ 92 h 192"/>
                  <a:gd name="T100" fmla="*/ 78 w 92"/>
                  <a:gd name="T101" fmla="*/ 92 h 192"/>
                  <a:gd name="T102" fmla="*/ 82 w 92"/>
                  <a:gd name="T103" fmla="*/ 96 h 192"/>
                  <a:gd name="T104" fmla="*/ 78 w 92"/>
                  <a:gd name="T105" fmla="*/ 10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2" h="192">
                    <a:moveTo>
                      <a:pt x="0" y="0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2" y="28"/>
                      <a:pt x="44" y="28"/>
                      <a:pt x="46" y="29"/>
                    </a:cubicBezTo>
                    <a:cubicBezTo>
                      <a:pt x="48" y="30"/>
                      <a:pt x="48" y="33"/>
                      <a:pt x="47" y="35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5" y="102"/>
                      <a:pt x="57" y="104"/>
                      <a:pt x="56" y="107"/>
                    </a:cubicBezTo>
                    <a:cubicBezTo>
                      <a:pt x="56" y="108"/>
                      <a:pt x="54" y="110"/>
                      <a:pt x="52" y="110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51" y="190"/>
                      <a:pt x="92" y="148"/>
                      <a:pt x="92" y="96"/>
                    </a:cubicBezTo>
                    <a:cubicBezTo>
                      <a:pt x="92" y="45"/>
                      <a:pt x="51" y="3"/>
                      <a:pt x="0" y="0"/>
                    </a:cubicBezTo>
                    <a:close/>
                    <a:moveTo>
                      <a:pt x="36" y="24"/>
                    </a:moveTo>
                    <a:cubicBezTo>
                      <a:pt x="30" y="36"/>
                      <a:pt x="30" y="36"/>
                      <a:pt x="30" y="36"/>
                    </a:cubicBezTo>
                    <a:cubicBezTo>
                      <a:pt x="29" y="38"/>
                      <a:pt x="28" y="39"/>
                      <a:pt x="26" y="39"/>
                    </a:cubicBezTo>
                    <a:cubicBezTo>
                      <a:pt x="26" y="39"/>
                      <a:pt x="25" y="38"/>
                      <a:pt x="24" y="38"/>
                    </a:cubicBezTo>
                    <a:cubicBezTo>
                      <a:pt x="22" y="37"/>
                      <a:pt x="22" y="35"/>
                      <a:pt x="23" y="33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0" y="18"/>
                      <a:pt x="32" y="18"/>
                      <a:pt x="34" y="19"/>
                    </a:cubicBezTo>
                    <a:cubicBezTo>
                      <a:pt x="36" y="20"/>
                      <a:pt x="37" y="22"/>
                      <a:pt x="36" y="24"/>
                    </a:cubicBezTo>
                    <a:close/>
                    <a:moveTo>
                      <a:pt x="55" y="61"/>
                    </a:moveTo>
                    <a:cubicBezTo>
                      <a:pt x="54" y="61"/>
                      <a:pt x="53" y="62"/>
                      <a:pt x="52" y="62"/>
                    </a:cubicBezTo>
                    <a:cubicBezTo>
                      <a:pt x="51" y="62"/>
                      <a:pt x="50" y="61"/>
                      <a:pt x="49" y="60"/>
                    </a:cubicBezTo>
                    <a:cubicBezTo>
                      <a:pt x="48" y="58"/>
                      <a:pt x="48" y="55"/>
                      <a:pt x="50" y="54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5"/>
                      <a:pt x="66" y="46"/>
                      <a:pt x="67" y="47"/>
                    </a:cubicBezTo>
                    <a:cubicBezTo>
                      <a:pt x="68" y="49"/>
                      <a:pt x="68" y="52"/>
                      <a:pt x="66" y="53"/>
                    </a:cubicBezTo>
                    <a:lnTo>
                      <a:pt x="55" y="61"/>
                    </a:lnTo>
                    <a:close/>
                    <a:moveTo>
                      <a:pt x="39" y="171"/>
                    </a:moveTo>
                    <a:cubicBezTo>
                      <a:pt x="39" y="172"/>
                      <a:pt x="38" y="172"/>
                      <a:pt x="37" y="172"/>
                    </a:cubicBezTo>
                    <a:cubicBezTo>
                      <a:pt x="36" y="172"/>
                      <a:pt x="35" y="171"/>
                      <a:pt x="34" y="170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6" y="156"/>
                      <a:pt x="26" y="153"/>
                      <a:pt x="28" y="152"/>
                    </a:cubicBezTo>
                    <a:cubicBezTo>
                      <a:pt x="30" y="151"/>
                      <a:pt x="33" y="152"/>
                      <a:pt x="34" y="154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2" y="168"/>
                      <a:pt x="41" y="170"/>
                      <a:pt x="39" y="171"/>
                    </a:cubicBezTo>
                    <a:close/>
                    <a:moveTo>
                      <a:pt x="70" y="140"/>
                    </a:moveTo>
                    <a:cubicBezTo>
                      <a:pt x="70" y="142"/>
                      <a:pt x="68" y="142"/>
                      <a:pt x="67" y="142"/>
                    </a:cubicBezTo>
                    <a:cubicBezTo>
                      <a:pt x="66" y="142"/>
                      <a:pt x="65" y="142"/>
                      <a:pt x="65" y="142"/>
                    </a:cubicBezTo>
                    <a:cubicBezTo>
                      <a:pt x="53" y="135"/>
                      <a:pt x="53" y="135"/>
                      <a:pt x="53" y="135"/>
                    </a:cubicBezTo>
                    <a:cubicBezTo>
                      <a:pt x="51" y="134"/>
                      <a:pt x="50" y="131"/>
                      <a:pt x="51" y="129"/>
                    </a:cubicBezTo>
                    <a:cubicBezTo>
                      <a:pt x="53" y="127"/>
                      <a:pt x="55" y="127"/>
                      <a:pt x="57" y="128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71" y="136"/>
                      <a:pt x="71" y="138"/>
                      <a:pt x="70" y="140"/>
                    </a:cubicBezTo>
                    <a:close/>
                    <a:moveTo>
                      <a:pt x="78" y="100"/>
                    </a:moveTo>
                    <a:cubicBezTo>
                      <a:pt x="65" y="100"/>
                      <a:pt x="65" y="100"/>
                      <a:pt x="65" y="100"/>
                    </a:cubicBezTo>
                    <a:cubicBezTo>
                      <a:pt x="62" y="100"/>
                      <a:pt x="60" y="99"/>
                      <a:pt x="60" y="96"/>
                    </a:cubicBezTo>
                    <a:cubicBezTo>
                      <a:pt x="60" y="94"/>
                      <a:pt x="62" y="92"/>
                      <a:pt x="65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81" y="92"/>
                      <a:pt x="82" y="94"/>
                      <a:pt x="82" y="96"/>
                    </a:cubicBezTo>
                    <a:cubicBezTo>
                      <a:pt x="82" y="99"/>
                      <a:pt x="81" y="100"/>
                      <a:pt x="78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CC7EF84-A4E9-85FA-B0F4-CF0171AE4E2B}"/>
              </a:ext>
            </a:extLst>
          </p:cNvPr>
          <p:cNvGrpSpPr/>
          <p:nvPr/>
        </p:nvGrpSpPr>
        <p:grpSpPr>
          <a:xfrm>
            <a:off x="1812779" y="2267858"/>
            <a:ext cx="696685" cy="696685"/>
            <a:chOff x="1812779" y="2133601"/>
            <a:chExt cx="696685" cy="696685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E12D1FA-919D-57D6-9071-61F95BB603DC}"/>
                </a:ext>
              </a:extLst>
            </p:cNvPr>
            <p:cNvSpPr/>
            <p:nvPr/>
          </p:nvSpPr>
          <p:spPr>
            <a:xfrm>
              <a:off x="1812779" y="2133601"/>
              <a:ext cx="696685" cy="696685"/>
            </a:xfrm>
            <a:prstGeom prst="ellipse">
              <a:avLst/>
            </a:prstGeom>
            <a:solidFill>
              <a:srgbClr val="EE6F2C"/>
            </a:solidFill>
            <a:ln>
              <a:noFill/>
            </a:ln>
            <a:effectLst>
              <a:outerShdw blurRad="3556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59" name="Freeform 68">
              <a:extLst>
                <a:ext uri="{FF2B5EF4-FFF2-40B4-BE49-F238E27FC236}">
                  <a16:creationId xmlns:a16="http://schemas.microsoft.com/office/drawing/2014/main" id="{D9A4BB7F-0F39-27D7-7ECB-EAB1D4E20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1049" y="2371856"/>
              <a:ext cx="220145" cy="220174"/>
            </a:xfrm>
            <a:custGeom>
              <a:avLst/>
              <a:gdLst>
                <a:gd name="T0" fmla="*/ 12 w 192"/>
                <a:gd name="T1" fmla="*/ 0 h 192"/>
                <a:gd name="T2" fmla="*/ 0 w 192"/>
                <a:gd name="T3" fmla="*/ 180 h 192"/>
                <a:gd name="T4" fmla="*/ 179 w 192"/>
                <a:gd name="T5" fmla="*/ 192 h 192"/>
                <a:gd name="T6" fmla="*/ 192 w 192"/>
                <a:gd name="T7" fmla="*/ 13 h 192"/>
                <a:gd name="T8" fmla="*/ 105 w 192"/>
                <a:gd name="T9" fmla="*/ 19 h 192"/>
                <a:gd name="T10" fmla="*/ 134 w 192"/>
                <a:gd name="T11" fmla="*/ 23 h 192"/>
                <a:gd name="T12" fmla="*/ 105 w 192"/>
                <a:gd name="T13" fmla="*/ 27 h 192"/>
                <a:gd name="T14" fmla="*/ 105 w 192"/>
                <a:gd name="T15" fmla="*/ 19 h 192"/>
                <a:gd name="T16" fmla="*/ 87 w 192"/>
                <a:gd name="T17" fmla="*/ 19 h 192"/>
                <a:gd name="T18" fmla="*/ 87 w 192"/>
                <a:gd name="T19" fmla="*/ 27 h 192"/>
                <a:gd name="T20" fmla="*/ 58 w 192"/>
                <a:gd name="T21" fmla="*/ 23 h 192"/>
                <a:gd name="T22" fmla="*/ 19 w 192"/>
                <a:gd name="T23" fmla="*/ 19 h 192"/>
                <a:gd name="T24" fmla="*/ 48 w 192"/>
                <a:gd name="T25" fmla="*/ 23 h 192"/>
                <a:gd name="T26" fmla="*/ 19 w 192"/>
                <a:gd name="T27" fmla="*/ 27 h 192"/>
                <a:gd name="T28" fmla="*/ 19 w 192"/>
                <a:gd name="T29" fmla="*/ 19 h 192"/>
                <a:gd name="T30" fmla="*/ 168 w 192"/>
                <a:gd name="T31" fmla="*/ 64 h 192"/>
                <a:gd name="T32" fmla="*/ 134 w 192"/>
                <a:gd name="T33" fmla="*/ 150 h 192"/>
                <a:gd name="T34" fmla="*/ 127 w 192"/>
                <a:gd name="T35" fmla="*/ 151 h 192"/>
                <a:gd name="T36" fmla="*/ 94 w 192"/>
                <a:gd name="T37" fmla="*/ 128 h 192"/>
                <a:gd name="T38" fmla="*/ 87 w 192"/>
                <a:gd name="T39" fmla="*/ 126 h 192"/>
                <a:gd name="T40" fmla="*/ 55 w 192"/>
                <a:gd name="T41" fmla="*/ 154 h 192"/>
                <a:gd name="T42" fmla="*/ 47 w 192"/>
                <a:gd name="T43" fmla="*/ 154 h 192"/>
                <a:gd name="T44" fmla="*/ 23 w 192"/>
                <a:gd name="T45" fmla="*/ 155 h 192"/>
                <a:gd name="T46" fmla="*/ 17 w 192"/>
                <a:gd name="T47" fmla="*/ 156 h 192"/>
                <a:gd name="T48" fmla="*/ 34 w 192"/>
                <a:gd name="T49" fmla="*/ 115 h 192"/>
                <a:gd name="T50" fmla="*/ 41 w 192"/>
                <a:gd name="T51" fmla="*/ 115 h 192"/>
                <a:gd name="T52" fmla="*/ 77 w 192"/>
                <a:gd name="T53" fmla="*/ 82 h 192"/>
                <a:gd name="T54" fmla="*/ 84 w 192"/>
                <a:gd name="T55" fmla="*/ 83 h 192"/>
                <a:gd name="T56" fmla="*/ 106 w 192"/>
                <a:gd name="T57" fmla="*/ 107 h 192"/>
                <a:gd name="T58" fmla="*/ 112 w 192"/>
                <a:gd name="T59" fmla="*/ 108 h 192"/>
                <a:gd name="T60" fmla="*/ 161 w 192"/>
                <a:gd name="T61" fmla="*/ 39 h 192"/>
                <a:gd name="T62" fmla="*/ 165 w 192"/>
                <a:gd name="T63" fmla="*/ 36 h 192"/>
                <a:gd name="T64" fmla="*/ 176 w 192"/>
                <a:gd name="T65" fmla="*/ 6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2" h="192">
                  <a:moveTo>
                    <a:pt x="17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7"/>
                    <a:pt x="5" y="192"/>
                    <a:pt x="12" y="192"/>
                  </a:cubicBezTo>
                  <a:cubicBezTo>
                    <a:pt x="179" y="192"/>
                    <a:pt x="179" y="192"/>
                    <a:pt x="179" y="192"/>
                  </a:cubicBezTo>
                  <a:cubicBezTo>
                    <a:pt x="186" y="192"/>
                    <a:pt x="192" y="187"/>
                    <a:pt x="192" y="180"/>
                  </a:cubicBezTo>
                  <a:cubicBezTo>
                    <a:pt x="192" y="13"/>
                    <a:pt x="192" y="13"/>
                    <a:pt x="192" y="13"/>
                  </a:cubicBezTo>
                  <a:cubicBezTo>
                    <a:pt x="192" y="6"/>
                    <a:pt x="186" y="0"/>
                    <a:pt x="179" y="0"/>
                  </a:cubicBezTo>
                  <a:close/>
                  <a:moveTo>
                    <a:pt x="105" y="19"/>
                  </a:moveTo>
                  <a:cubicBezTo>
                    <a:pt x="130" y="19"/>
                    <a:pt x="130" y="19"/>
                    <a:pt x="130" y="19"/>
                  </a:cubicBezTo>
                  <a:cubicBezTo>
                    <a:pt x="133" y="19"/>
                    <a:pt x="134" y="21"/>
                    <a:pt x="134" y="23"/>
                  </a:cubicBezTo>
                  <a:cubicBezTo>
                    <a:pt x="134" y="25"/>
                    <a:pt x="133" y="27"/>
                    <a:pt x="130" y="27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3" y="27"/>
                    <a:pt x="101" y="25"/>
                    <a:pt x="101" y="23"/>
                  </a:cubicBezTo>
                  <a:cubicBezTo>
                    <a:pt x="101" y="21"/>
                    <a:pt x="103" y="19"/>
                    <a:pt x="105" y="19"/>
                  </a:cubicBezTo>
                  <a:close/>
                  <a:moveTo>
                    <a:pt x="62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90" y="19"/>
                    <a:pt x="91" y="21"/>
                    <a:pt x="91" y="23"/>
                  </a:cubicBezTo>
                  <a:cubicBezTo>
                    <a:pt x="91" y="25"/>
                    <a:pt x="90" y="27"/>
                    <a:pt x="87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0" y="27"/>
                    <a:pt x="58" y="25"/>
                    <a:pt x="58" y="23"/>
                  </a:cubicBezTo>
                  <a:cubicBezTo>
                    <a:pt x="58" y="21"/>
                    <a:pt x="60" y="19"/>
                    <a:pt x="62" y="19"/>
                  </a:cubicBezTo>
                  <a:close/>
                  <a:moveTo>
                    <a:pt x="19" y="19"/>
                  </a:moveTo>
                  <a:cubicBezTo>
                    <a:pt x="44" y="19"/>
                    <a:pt x="44" y="19"/>
                    <a:pt x="44" y="19"/>
                  </a:cubicBezTo>
                  <a:cubicBezTo>
                    <a:pt x="47" y="19"/>
                    <a:pt x="48" y="21"/>
                    <a:pt x="48" y="23"/>
                  </a:cubicBezTo>
                  <a:cubicBezTo>
                    <a:pt x="48" y="25"/>
                    <a:pt x="47" y="27"/>
                    <a:pt x="4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7"/>
                    <a:pt x="15" y="25"/>
                    <a:pt x="15" y="23"/>
                  </a:cubicBezTo>
                  <a:cubicBezTo>
                    <a:pt x="15" y="21"/>
                    <a:pt x="17" y="19"/>
                    <a:pt x="19" y="19"/>
                  </a:cubicBezTo>
                  <a:close/>
                  <a:moveTo>
                    <a:pt x="173" y="66"/>
                  </a:moveTo>
                  <a:cubicBezTo>
                    <a:pt x="171" y="67"/>
                    <a:pt x="169" y="66"/>
                    <a:pt x="168" y="64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34" y="150"/>
                    <a:pt x="134" y="150"/>
                    <a:pt x="134" y="150"/>
                  </a:cubicBezTo>
                  <a:cubicBezTo>
                    <a:pt x="134" y="152"/>
                    <a:pt x="132" y="153"/>
                    <a:pt x="131" y="153"/>
                  </a:cubicBezTo>
                  <a:cubicBezTo>
                    <a:pt x="129" y="153"/>
                    <a:pt x="128" y="152"/>
                    <a:pt x="127" y="151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93" y="129"/>
                    <a:pt x="91" y="129"/>
                    <a:pt x="90" y="129"/>
                  </a:cubicBezTo>
                  <a:cubicBezTo>
                    <a:pt x="89" y="128"/>
                    <a:pt x="88" y="127"/>
                    <a:pt x="87" y="12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55" y="154"/>
                    <a:pt x="55" y="154"/>
                    <a:pt x="55" y="154"/>
                  </a:cubicBezTo>
                  <a:cubicBezTo>
                    <a:pt x="54" y="156"/>
                    <a:pt x="53" y="157"/>
                    <a:pt x="51" y="157"/>
                  </a:cubicBezTo>
                  <a:cubicBezTo>
                    <a:pt x="49" y="157"/>
                    <a:pt x="48" y="156"/>
                    <a:pt x="47" y="154"/>
                  </a:cubicBezTo>
                  <a:cubicBezTo>
                    <a:pt x="37" y="127"/>
                    <a:pt x="37" y="127"/>
                    <a:pt x="37" y="127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2" y="156"/>
                    <a:pt x="20" y="157"/>
                    <a:pt x="19" y="157"/>
                  </a:cubicBezTo>
                  <a:cubicBezTo>
                    <a:pt x="18" y="157"/>
                    <a:pt x="18" y="157"/>
                    <a:pt x="17" y="156"/>
                  </a:cubicBezTo>
                  <a:cubicBezTo>
                    <a:pt x="15" y="155"/>
                    <a:pt x="14" y="153"/>
                    <a:pt x="15" y="151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5" y="113"/>
                    <a:pt x="36" y="113"/>
                    <a:pt x="38" y="113"/>
                  </a:cubicBezTo>
                  <a:cubicBezTo>
                    <a:pt x="39" y="113"/>
                    <a:pt x="41" y="114"/>
                    <a:pt x="41" y="115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7" y="81"/>
                    <a:pt x="79" y="80"/>
                    <a:pt x="81" y="80"/>
                  </a:cubicBezTo>
                  <a:cubicBezTo>
                    <a:pt x="83" y="80"/>
                    <a:pt x="84" y="81"/>
                    <a:pt x="84" y="83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7"/>
                    <a:pt x="108" y="106"/>
                    <a:pt x="109" y="106"/>
                  </a:cubicBezTo>
                  <a:cubicBezTo>
                    <a:pt x="110" y="107"/>
                    <a:pt x="111" y="107"/>
                    <a:pt x="112" y="108"/>
                  </a:cubicBezTo>
                  <a:cubicBezTo>
                    <a:pt x="129" y="139"/>
                    <a:pt x="129" y="139"/>
                    <a:pt x="129" y="1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7"/>
                    <a:pt x="164" y="36"/>
                    <a:pt x="165" y="36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7" y="36"/>
                    <a:pt x="169" y="37"/>
                    <a:pt x="169" y="39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77" y="64"/>
                    <a:pt x="175" y="66"/>
                    <a:pt x="173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748A0A2-D079-3B37-3CD7-81D685F24DDE}"/>
              </a:ext>
            </a:extLst>
          </p:cNvPr>
          <p:cNvGrpSpPr/>
          <p:nvPr/>
        </p:nvGrpSpPr>
        <p:grpSpPr>
          <a:xfrm>
            <a:off x="7059286" y="2267858"/>
            <a:ext cx="696685" cy="696685"/>
            <a:chOff x="7059286" y="2133601"/>
            <a:chExt cx="696685" cy="696685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965B76D-3CEC-0674-399F-BC5FB8264178}"/>
                </a:ext>
              </a:extLst>
            </p:cNvPr>
            <p:cNvSpPr/>
            <p:nvPr/>
          </p:nvSpPr>
          <p:spPr>
            <a:xfrm>
              <a:off x="7059286" y="2133601"/>
              <a:ext cx="696685" cy="696685"/>
            </a:xfrm>
            <a:prstGeom prst="ellipse">
              <a:avLst/>
            </a:prstGeom>
            <a:solidFill>
              <a:srgbClr val="EE6F2C"/>
            </a:solidFill>
            <a:ln>
              <a:noFill/>
            </a:ln>
            <a:effectLst>
              <a:outerShdw blurRad="3556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2EE1574-161D-1F40-D558-4CA140531DCB}"/>
                </a:ext>
              </a:extLst>
            </p:cNvPr>
            <p:cNvGrpSpPr/>
            <p:nvPr/>
          </p:nvGrpSpPr>
          <p:grpSpPr>
            <a:xfrm>
              <a:off x="7297876" y="2383377"/>
              <a:ext cx="219505" cy="197132"/>
              <a:chOff x="11145181" y="3173414"/>
              <a:chExt cx="544442" cy="488950"/>
            </a:xfrm>
            <a:solidFill>
              <a:schemeClr val="bg1"/>
            </a:solidFill>
          </p:grpSpPr>
          <p:sp>
            <p:nvSpPr>
              <p:cNvPr id="63" name="Freeform 96">
                <a:extLst>
                  <a:ext uri="{FF2B5EF4-FFF2-40B4-BE49-F238E27FC236}">
                    <a16:creationId xmlns:a16="http://schemas.microsoft.com/office/drawing/2014/main" id="{D0B6BDD0-3DB2-A413-48C6-DCACE7FB21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45181" y="3173414"/>
                <a:ext cx="544442" cy="276225"/>
              </a:xfrm>
              <a:custGeom>
                <a:avLst/>
                <a:gdLst>
                  <a:gd name="T0" fmla="*/ 2 w 192"/>
                  <a:gd name="T1" fmla="*/ 36 h 97"/>
                  <a:gd name="T2" fmla="*/ 131 w 192"/>
                  <a:gd name="T3" fmla="*/ 97 h 97"/>
                  <a:gd name="T4" fmla="*/ 132 w 192"/>
                  <a:gd name="T5" fmla="*/ 97 h 97"/>
                  <a:gd name="T6" fmla="*/ 135 w 192"/>
                  <a:gd name="T7" fmla="*/ 97 h 97"/>
                  <a:gd name="T8" fmla="*/ 190 w 192"/>
                  <a:gd name="T9" fmla="*/ 60 h 97"/>
                  <a:gd name="T10" fmla="*/ 192 w 192"/>
                  <a:gd name="T11" fmla="*/ 56 h 97"/>
                  <a:gd name="T12" fmla="*/ 189 w 192"/>
                  <a:gd name="T13" fmla="*/ 53 h 97"/>
                  <a:gd name="T14" fmla="*/ 62 w 192"/>
                  <a:gd name="T15" fmla="*/ 1 h 97"/>
                  <a:gd name="T16" fmla="*/ 59 w 192"/>
                  <a:gd name="T17" fmla="*/ 1 h 97"/>
                  <a:gd name="T18" fmla="*/ 2 w 192"/>
                  <a:gd name="T19" fmla="*/ 29 h 97"/>
                  <a:gd name="T20" fmla="*/ 0 w 192"/>
                  <a:gd name="T21" fmla="*/ 32 h 97"/>
                  <a:gd name="T22" fmla="*/ 2 w 192"/>
                  <a:gd name="T23" fmla="*/ 36 h 97"/>
                  <a:gd name="T24" fmla="*/ 140 w 192"/>
                  <a:gd name="T25" fmla="*/ 64 h 97"/>
                  <a:gd name="T26" fmla="*/ 148 w 192"/>
                  <a:gd name="T27" fmla="*/ 64 h 97"/>
                  <a:gd name="T28" fmla="*/ 149 w 192"/>
                  <a:gd name="T29" fmla="*/ 68 h 97"/>
                  <a:gd name="T30" fmla="*/ 140 w 192"/>
                  <a:gd name="T31" fmla="*/ 68 h 97"/>
                  <a:gd name="T32" fmla="*/ 140 w 192"/>
                  <a:gd name="T33" fmla="*/ 64 h 97"/>
                  <a:gd name="T34" fmla="*/ 71 w 192"/>
                  <a:gd name="T35" fmla="*/ 32 h 97"/>
                  <a:gd name="T36" fmla="*/ 93 w 192"/>
                  <a:gd name="T37" fmla="*/ 27 h 97"/>
                  <a:gd name="T38" fmla="*/ 112 w 192"/>
                  <a:gd name="T39" fmla="*/ 31 h 97"/>
                  <a:gd name="T40" fmla="*/ 124 w 192"/>
                  <a:gd name="T41" fmla="*/ 44 h 97"/>
                  <a:gd name="T42" fmla="*/ 115 w 192"/>
                  <a:gd name="T43" fmla="*/ 57 h 97"/>
                  <a:gd name="T44" fmla="*/ 93 w 192"/>
                  <a:gd name="T45" fmla="*/ 62 h 97"/>
                  <a:gd name="T46" fmla="*/ 73 w 192"/>
                  <a:gd name="T47" fmla="*/ 58 h 97"/>
                  <a:gd name="T48" fmla="*/ 62 w 192"/>
                  <a:gd name="T49" fmla="*/ 45 h 97"/>
                  <a:gd name="T50" fmla="*/ 71 w 192"/>
                  <a:gd name="T51" fmla="*/ 32 h 97"/>
                  <a:gd name="T52" fmla="*/ 42 w 192"/>
                  <a:gd name="T53" fmla="*/ 21 h 97"/>
                  <a:gd name="T54" fmla="*/ 51 w 192"/>
                  <a:gd name="T55" fmla="*/ 21 h 97"/>
                  <a:gd name="T56" fmla="*/ 51 w 192"/>
                  <a:gd name="T57" fmla="*/ 25 h 97"/>
                  <a:gd name="T58" fmla="*/ 43 w 192"/>
                  <a:gd name="T59" fmla="*/ 25 h 97"/>
                  <a:gd name="T60" fmla="*/ 42 w 192"/>
                  <a:gd name="T61" fmla="*/ 2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97">
                    <a:moveTo>
                      <a:pt x="2" y="36"/>
                    </a:moveTo>
                    <a:cubicBezTo>
                      <a:pt x="131" y="97"/>
                      <a:pt x="131" y="97"/>
                      <a:pt x="131" y="97"/>
                    </a:cubicBezTo>
                    <a:cubicBezTo>
                      <a:pt x="131" y="97"/>
                      <a:pt x="132" y="97"/>
                      <a:pt x="132" y="97"/>
                    </a:cubicBezTo>
                    <a:cubicBezTo>
                      <a:pt x="133" y="97"/>
                      <a:pt x="134" y="97"/>
                      <a:pt x="135" y="97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91" y="59"/>
                      <a:pt x="192" y="57"/>
                      <a:pt x="192" y="56"/>
                    </a:cubicBezTo>
                    <a:cubicBezTo>
                      <a:pt x="191" y="55"/>
                      <a:pt x="190" y="53"/>
                      <a:pt x="189" y="53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0"/>
                      <a:pt x="60" y="0"/>
                      <a:pt x="59" y="1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0" y="30"/>
                      <a:pt x="0" y="31"/>
                      <a:pt x="0" y="32"/>
                    </a:cubicBezTo>
                    <a:cubicBezTo>
                      <a:pt x="0" y="34"/>
                      <a:pt x="0" y="35"/>
                      <a:pt x="2" y="36"/>
                    </a:cubicBezTo>
                    <a:close/>
                    <a:moveTo>
                      <a:pt x="140" y="64"/>
                    </a:moveTo>
                    <a:cubicBezTo>
                      <a:pt x="142" y="63"/>
                      <a:pt x="146" y="63"/>
                      <a:pt x="148" y="64"/>
                    </a:cubicBezTo>
                    <a:cubicBezTo>
                      <a:pt x="151" y="65"/>
                      <a:pt x="151" y="67"/>
                      <a:pt x="149" y="68"/>
                    </a:cubicBezTo>
                    <a:cubicBezTo>
                      <a:pt x="146" y="69"/>
                      <a:pt x="143" y="69"/>
                      <a:pt x="140" y="68"/>
                    </a:cubicBezTo>
                    <a:cubicBezTo>
                      <a:pt x="138" y="67"/>
                      <a:pt x="138" y="65"/>
                      <a:pt x="140" y="64"/>
                    </a:cubicBezTo>
                    <a:close/>
                    <a:moveTo>
                      <a:pt x="71" y="32"/>
                    </a:moveTo>
                    <a:cubicBezTo>
                      <a:pt x="76" y="29"/>
                      <a:pt x="84" y="27"/>
                      <a:pt x="93" y="27"/>
                    </a:cubicBezTo>
                    <a:cubicBezTo>
                      <a:pt x="100" y="27"/>
                      <a:pt x="107" y="28"/>
                      <a:pt x="112" y="31"/>
                    </a:cubicBezTo>
                    <a:cubicBezTo>
                      <a:pt x="120" y="34"/>
                      <a:pt x="124" y="39"/>
                      <a:pt x="124" y="44"/>
                    </a:cubicBezTo>
                    <a:cubicBezTo>
                      <a:pt x="124" y="47"/>
                      <a:pt x="123" y="52"/>
                      <a:pt x="115" y="57"/>
                    </a:cubicBezTo>
                    <a:cubicBezTo>
                      <a:pt x="109" y="60"/>
                      <a:pt x="101" y="62"/>
                      <a:pt x="93" y="62"/>
                    </a:cubicBezTo>
                    <a:cubicBezTo>
                      <a:pt x="86" y="62"/>
                      <a:pt x="79" y="61"/>
                      <a:pt x="73" y="58"/>
                    </a:cubicBezTo>
                    <a:cubicBezTo>
                      <a:pt x="66" y="55"/>
                      <a:pt x="62" y="50"/>
                      <a:pt x="62" y="45"/>
                    </a:cubicBezTo>
                    <a:cubicBezTo>
                      <a:pt x="62" y="42"/>
                      <a:pt x="63" y="37"/>
                      <a:pt x="71" y="32"/>
                    </a:cubicBezTo>
                    <a:close/>
                    <a:moveTo>
                      <a:pt x="42" y="21"/>
                    </a:moveTo>
                    <a:cubicBezTo>
                      <a:pt x="45" y="20"/>
                      <a:pt x="48" y="20"/>
                      <a:pt x="51" y="21"/>
                    </a:cubicBezTo>
                    <a:cubicBezTo>
                      <a:pt x="53" y="22"/>
                      <a:pt x="54" y="24"/>
                      <a:pt x="51" y="25"/>
                    </a:cubicBezTo>
                    <a:cubicBezTo>
                      <a:pt x="49" y="26"/>
                      <a:pt x="45" y="26"/>
                      <a:pt x="43" y="25"/>
                    </a:cubicBezTo>
                    <a:cubicBezTo>
                      <a:pt x="41" y="24"/>
                      <a:pt x="40" y="22"/>
                      <a:pt x="4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4" name="Freeform 97">
                <a:extLst>
                  <a:ext uri="{FF2B5EF4-FFF2-40B4-BE49-F238E27FC236}">
                    <a16:creationId xmlns:a16="http://schemas.microsoft.com/office/drawing/2014/main" id="{4E028BA5-3E12-BE71-14FA-468F7D21D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5181" y="3309938"/>
                <a:ext cx="544442" cy="209550"/>
              </a:xfrm>
              <a:custGeom>
                <a:avLst/>
                <a:gdLst>
                  <a:gd name="T0" fmla="*/ 189 w 192"/>
                  <a:gd name="T1" fmla="*/ 30 h 74"/>
                  <a:gd name="T2" fmla="*/ 179 w 192"/>
                  <a:gd name="T3" fmla="*/ 26 h 74"/>
                  <a:gd name="T4" fmla="*/ 135 w 192"/>
                  <a:gd name="T5" fmla="*/ 55 h 74"/>
                  <a:gd name="T6" fmla="*/ 132 w 192"/>
                  <a:gd name="T7" fmla="*/ 56 h 74"/>
                  <a:gd name="T8" fmla="*/ 131 w 192"/>
                  <a:gd name="T9" fmla="*/ 56 h 74"/>
                  <a:gd name="T10" fmla="*/ 13 w 192"/>
                  <a:gd name="T11" fmla="*/ 0 h 74"/>
                  <a:gd name="T12" fmla="*/ 2 w 192"/>
                  <a:gd name="T13" fmla="*/ 6 h 74"/>
                  <a:gd name="T14" fmla="*/ 0 w 192"/>
                  <a:gd name="T15" fmla="*/ 10 h 74"/>
                  <a:gd name="T16" fmla="*/ 2 w 192"/>
                  <a:gd name="T17" fmla="*/ 13 h 74"/>
                  <a:gd name="T18" fmla="*/ 131 w 192"/>
                  <a:gd name="T19" fmla="*/ 74 h 74"/>
                  <a:gd name="T20" fmla="*/ 132 w 192"/>
                  <a:gd name="T21" fmla="*/ 74 h 74"/>
                  <a:gd name="T22" fmla="*/ 135 w 192"/>
                  <a:gd name="T23" fmla="*/ 74 h 74"/>
                  <a:gd name="T24" fmla="*/ 190 w 192"/>
                  <a:gd name="T25" fmla="*/ 37 h 74"/>
                  <a:gd name="T26" fmla="*/ 192 w 192"/>
                  <a:gd name="T27" fmla="*/ 33 h 74"/>
                  <a:gd name="T28" fmla="*/ 189 w 192"/>
                  <a:gd name="T2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2" h="74">
                    <a:moveTo>
                      <a:pt x="189" y="30"/>
                    </a:moveTo>
                    <a:cubicBezTo>
                      <a:pt x="179" y="26"/>
                      <a:pt x="179" y="26"/>
                      <a:pt x="179" y="26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4" y="56"/>
                      <a:pt x="133" y="56"/>
                      <a:pt x="132" y="56"/>
                    </a:cubicBezTo>
                    <a:cubicBezTo>
                      <a:pt x="132" y="56"/>
                      <a:pt x="131" y="56"/>
                      <a:pt x="131" y="5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8"/>
                      <a:pt x="0" y="10"/>
                    </a:cubicBezTo>
                    <a:cubicBezTo>
                      <a:pt x="0" y="11"/>
                      <a:pt x="0" y="12"/>
                      <a:pt x="2" y="13"/>
                    </a:cubicBezTo>
                    <a:cubicBezTo>
                      <a:pt x="131" y="74"/>
                      <a:pt x="131" y="74"/>
                      <a:pt x="131" y="74"/>
                    </a:cubicBezTo>
                    <a:cubicBezTo>
                      <a:pt x="131" y="74"/>
                      <a:pt x="132" y="74"/>
                      <a:pt x="132" y="74"/>
                    </a:cubicBezTo>
                    <a:cubicBezTo>
                      <a:pt x="133" y="74"/>
                      <a:pt x="134" y="74"/>
                      <a:pt x="135" y="74"/>
                    </a:cubicBezTo>
                    <a:cubicBezTo>
                      <a:pt x="190" y="37"/>
                      <a:pt x="190" y="37"/>
                      <a:pt x="190" y="37"/>
                    </a:cubicBezTo>
                    <a:cubicBezTo>
                      <a:pt x="191" y="36"/>
                      <a:pt x="192" y="35"/>
                      <a:pt x="192" y="33"/>
                    </a:cubicBezTo>
                    <a:cubicBezTo>
                      <a:pt x="191" y="32"/>
                      <a:pt x="190" y="30"/>
                      <a:pt x="189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5" name="Freeform 98">
                <a:extLst>
                  <a:ext uri="{FF2B5EF4-FFF2-40B4-BE49-F238E27FC236}">
                    <a16:creationId xmlns:a16="http://schemas.microsoft.com/office/drawing/2014/main" id="{FF20DA62-DDB8-1FD1-29C8-E6722C5B6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5181" y="3381376"/>
                <a:ext cx="544442" cy="209550"/>
              </a:xfrm>
              <a:custGeom>
                <a:avLst/>
                <a:gdLst>
                  <a:gd name="T0" fmla="*/ 189 w 192"/>
                  <a:gd name="T1" fmla="*/ 30 h 74"/>
                  <a:gd name="T2" fmla="*/ 179 w 192"/>
                  <a:gd name="T3" fmla="*/ 26 h 74"/>
                  <a:gd name="T4" fmla="*/ 135 w 192"/>
                  <a:gd name="T5" fmla="*/ 55 h 74"/>
                  <a:gd name="T6" fmla="*/ 132 w 192"/>
                  <a:gd name="T7" fmla="*/ 56 h 74"/>
                  <a:gd name="T8" fmla="*/ 131 w 192"/>
                  <a:gd name="T9" fmla="*/ 55 h 74"/>
                  <a:gd name="T10" fmla="*/ 13 w 192"/>
                  <a:gd name="T11" fmla="*/ 0 h 74"/>
                  <a:gd name="T12" fmla="*/ 2 w 192"/>
                  <a:gd name="T13" fmla="*/ 6 h 74"/>
                  <a:gd name="T14" fmla="*/ 0 w 192"/>
                  <a:gd name="T15" fmla="*/ 9 h 74"/>
                  <a:gd name="T16" fmla="*/ 2 w 192"/>
                  <a:gd name="T17" fmla="*/ 13 h 74"/>
                  <a:gd name="T18" fmla="*/ 131 w 192"/>
                  <a:gd name="T19" fmla="*/ 74 h 74"/>
                  <a:gd name="T20" fmla="*/ 132 w 192"/>
                  <a:gd name="T21" fmla="*/ 74 h 74"/>
                  <a:gd name="T22" fmla="*/ 135 w 192"/>
                  <a:gd name="T23" fmla="*/ 73 h 74"/>
                  <a:gd name="T24" fmla="*/ 190 w 192"/>
                  <a:gd name="T25" fmla="*/ 37 h 74"/>
                  <a:gd name="T26" fmla="*/ 192 w 192"/>
                  <a:gd name="T27" fmla="*/ 33 h 74"/>
                  <a:gd name="T28" fmla="*/ 189 w 192"/>
                  <a:gd name="T2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2" h="74">
                    <a:moveTo>
                      <a:pt x="189" y="30"/>
                    </a:moveTo>
                    <a:cubicBezTo>
                      <a:pt x="179" y="26"/>
                      <a:pt x="179" y="26"/>
                      <a:pt x="179" y="26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4" y="56"/>
                      <a:pt x="133" y="56"/>
                      <a:pt x="132" y="56"/>
                    </a:cubicBezTo>
                    <a:cubicBezTo>
                      <a:pt x="132" y="56"/>
                      <a:pt x="131" y="56"/>
                      <a:pt x="131" y="5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0" y="11"/>
                      <a:pt x="0" y="12"/>
                      <a:pt x="2" y="13"/>
                    </a:cubicBezTo>
                    <a:cubicBezTo>
                      <a:pt x="131" y="74"/>
                      <a:pt x="131" y="74"/>
                      <a:pt x="131" y="74"/>
                    </a:cubicBezTo>
                    <a:cubicBezTo>
                      <a:pt x="131" y="74"/>
                      <a:pt x="132" y="74"/>
                      <a:pt x="132" y="74"/>
                    </a:cubicBezTo>
                    <a:cubicBezTo>
                      <a:pt x="133" y="74"/>
                      <a:pt x="134" y="74"/>
                      <a:pt x="135" y="73"/>
                    </a:cubicBezTo>
                    <a:cubicBezTo>
                      <a:pt x="190" y="37"/>
                      <a:pt x="190" y="37"/>
                      <a:pt x="190" y="37"/>
                    </a:cubicBezTo>
                    <a:cubicBezTo>
                      <a:pt x="191" y="36"/>
                      <a:pt x="192" y="34"/>
                      <a:pt x="192" y="33"/>
                    </a:cubicBezTo>
                    <a:cubicBezTo>
                      <a:pt x="191" y="32"/>
                      <a:pt x="190" y="30"/>
                      <a:pt x="189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6" name="Freeform 99">
                <a:extLst>
                  <a:ext uri="{FF2B5EF4-FFF2-40B4-BE49-F238E27FC236}">
                    <a16:creationId xmlns:a16="http://schemas.microsoft.com/office/drawing/2014/main" id="{6213B001-3E10-687F-76A8-8B2874BB5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5181" y="3451226"/>
                <a:ext cx="544442" cy="211138"/>
              </a:xfrm>
              <a:custGeom>
                <a:avLst/>
                <a:gdLst>
                  <a:gd name="T0" fmla="*/ 189 w 192"/>
                  <a:gd name="T1" fmla="*/ 30 h 74"/>
                  <a:gd name="T2" fmla="*/ 179 w 192"/>
                  <a:gd name="T3" fmla="*/ 25 h 74"/>
                  <a:gd name="T4" fmla="*/ 135 w 192"/>
                  <a:gd name="T5" fmla="*/ 55 h 74"/>
                  <a:gd name="T6" fmla="*/ 132 w 192"/>
                  <a:gd name="T7" fmla="*/ 56 h 74"/>
                  <a:gd name="T8" fmla="*/ 131 w 192"/>
                  <a:gd name="T9" fmla="*/ 55 h 74"/>
                  <a:gd name="T10" fmla="*/ 13 w 192"/>
                  <a:gd name="T11" fmla="*/ 0 h 74"/>
                  <a:gd name="T12" fmla="*/ 2 w 192"/>
                  <a:gd name="T13" fmla="*/ 6 h 74"/>
                  <a:gd name="T14" fmla="*/ 0 w 192"/>
                  <a:gd name="T15" fmla="*/ 9 h 74"/>
                  <a:gd name="T16" fmla="*/ 2 w 192"/>
                  <a:gd name="T17" fmla="*/ 13 h 74"/>
                  <a:gd name="T18" fmla="*/ 131 w 192"/>
                  <a:gd name="T19" fmla="*/ 74 h 74"/>
                  <a:gd name="T20" fmla="*/ 132 w 192"/>
                  <a:gd name="T21" fmla="*/ 74 h 74"/>
                  <a:gd name="T22" fmla="*/ 135 w 192"/>
                  <a:gd name="T23" fmla="*/ 73 h 74"/>
                  <a:gd name="T24" fmla="*/ 190 w 192"/>
                  <a:gd name="T25" fmla="*/ 36 h 74"/>
                  <a:gd name="T26" fmla="*/ 192 w 192"/>
                  <a:gd name="T27" fmla="*/ 33 h 74"/>
                  <a:gd name="T28" fmla="*/ 189 w 192"/>
                  <a:gd name="T2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2" h="74">
                    <a:moveTo>
                      <a:pt x="189" y="30"/>
                    </a:moveTo>
                    <a:cubicBezTo>
                      <a:pt x="179" y="25"/>
                      <a:pt x="179" y="25"/>
                      <a:pt x="179" y="25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4" y="55"/>
                      <a:pt x="133" y="56"/>
                      <a:pt x="132" y="56"/>
                    </a:cubicBezTo>
                    <a:cubicBezTo>
                      <a:pt x="132" y="56"/>
                      <a:pt x="131" y="56"/>
                      <a:pt x="131" y="5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0" y="11"/>
                      <a:pt x="0" y="12"/>
                      <a:pt x="2" y="13"/>
                    </a:cubicBezTo>
                    <a:cubicBezTo>
                      <a:pt x="131" y="74"/>
                      <a:pt x="131" y="74"/>
                      <a:pt x="131" y="74"/>
                    </a:cubicBezTo>
                    <a:cubicBezTo>
                      <a:pt x="131" y="74"/>
                      <a:pt x="132" y="74"/>
                      <a:pt x="132" y="74"/>
                    </a:cubicBezTo>
                    <a:cubicBezTo>
                      <a:pt x="133" y="74"/>
                      <a:pt x="134" y="74"/>
                      <a:pt x="135" y="73"/>
                    </a:cubicBezTo>
                    <a:cubicBezTo>
                      <a:pt x="190" y="36"/>
                      <a:pt x="190" y="36"/>
                      <a:pt x="190" y="36"/>
                    </a:cubicBezTo>
                    <a:cubicBezTo>
                      <a:pt x="191" y="36"/>
                      <a:pt x="192" y="34"/>
                      <a:pt x="192" y="33"/>
                    </a:cubicBezTo>
                    <a:cubicBezTo>
                      <a:pt x="191" y="31"/>
                      <a:pt x="190" y="30"/>
                      <a:pt x="189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7" name="Freeform 100">
                <a:extLst>
                  <a:ext uri="{FF2B5EF4-FFF2-40B4-BE49-F238E27FC236}">
                    <a16:creationId xmlns:a16="http://schemas.microsoft.com/office/drawing/2014/main" id="{322AA8E5-3626-7F64-A98D-3AD51E2022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43593" y="3271839"/>
                <a:ext cx="130158" cy="55563"/>
              </a:xfrm>
              <a:custGeom>
                <a:avLst/>
                <a:gdLst>
                  <a:gd name="T0" fmla="*/ 6 w 46"/>
                  <a:gd name="T1" fmla="*/ 16 h 19"/>
                  <a:gd name="T2" fmla="*/ 23 w 46"/>
                  <a:gd name="T3" fmla="*/ 19 h 19"/>
                  <a:gd name="T4" fmla="*/ 41 w 46"/>
                  <a:gd name="T5" fmla="*/ 15 h 19"/>
                  <a:gd name="T6" fmla="*/ 46 w 46"/>
                  <a:gd name="T7" fmla="*/ 9 h 19"/>
                  <a:gd name="T8" fmla="*/ 39 w 46"/>
                  <a:gd name="T9" fmla="*/ 3 h 19"/>
                  <a:gd name="T10" fmla="*/ 23 w 46"/>
                  <a:gd name="T11" fmla="*/ 0 h 19"/>
                  <a:gd name="T12" fmla="*/ 4 w 46"/>
                  <a:gd name="T13" fmla="*/ 4 h 19"/>
                  <a:gd name="T14" fmla="*/ 0 w 46"/>
                  <a:gd name="T15" fmla="*/ 10 h 19"/>
                  <a:gd name="T16" fmla="*/ 6 w 46"/>
                  <a:gd name="T17" fmla="*/ 16 h 19"/>
                  <a:gd name="T18" fmla="*/ 11 w 46"/>
                  <a:gd name="T19" fmla="*/ 10 h 19"/>
                  <a:gd name="T20" fmla="*/ 15 w 46"/>
                  <a:gd name="T21" fmla="*/ 13 h 19"/>
                  <a:gd name="T22" fmla="*/ 22 w 46"/>
                  <a:gd name="T23" fmla="*/ 14 h 19"/>
                  <a:gd name="T24" fmla="*/ 22 w 46"/>
                  <a:gd name="T25" fmla="*/ 10 h 19"/>
                  <a:gd name="T26" fmla="*/ 21 w 46"/>
                  <a:gd name="T27" fmla="*/ 4 h 19"/>
                  <a:gd name="T28" fmla="*/ 32 w 46"/>
                  <a:gd name="T29" fmla="*/ 4 h 19"/>
                  <a:gd name="T30" fmla="*/ 35 w 46"/>
                  <a:gd name="T31" fmla="*/ 2 h 19"/>
                  <a:gd name="T32" fmla="*/ 37 w 46"/>
                  <a:gd name="T33" fmla="*/ 3 h 19"/>
                  <a:gd name="T34" fmla="*/ 34 w 46"/>
                  <a:gd name="T35" fmla="*/ 5 h 19"/>
                  <a:gd name="T36" fmla="*/ 37 w 46"/>
                  <a:gd name="T37" fmla="*/ 7 h 19"/>
                  <a:gd name="T38" fmla="*/ 34 w 46"/>
                  <a:gd name="T39" fmla="*/ 8 h 19"/>
                  <a:gd name="T40" fmla="*/ 31 w 46"/>
                  <a:gd name="T41" fmla="*/ 5 h 19"/>
                  <a:gd name="T42" fmla="*/ 25 w 46"/>
                  <a:gd name="T43" fmla="*/ 5 h 19"/>
                  <a:gd name="T44" fmla="*/ 25 w 46"/>
                  <a:gd name="T45" fmla="*/ 9 h 19"/>
                  <a:gd name="T46" fmla="*/ 25 w 46"/>
                  <a:gd name="T47" fmla="*/ 15 h 19"/>
                  <a:gd name="T48" fmla="*/ 14 w 46"/>
                  <a:gd name="T49" fmla="*/ 15 h 19"/>
                  <a:gd name="T50" fmla="*/ 11 w 46"/>
                  <a:gd name="T51" fmla="*/ 17 h 19"/>
                  <a:gd name="T52" fmla="*/ 9 w 46"/>
                  <a:gd name="T53" fmla="*/ 16 h 19"/>
                  <a:gd name="T54" fmla="*/ 12 w 46"/>
                  <a:gd name="T55" fmla="*/ 14 h 19"/>
                  <a:gd name="T56" fmla="*/ 8 w 46"/>
                  <a:gd name="T57" fmla="*/ 11 h 19"/>
                  <a:gd name="T58" fmla="*/ 11 w 46"/>
                  <a:gd name="T5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6" h="19">
                    <a:moveTo>
                      <a:pt x="6" y="16"/>
                    </a:moveTo>
                    <a:cubicBezTo>
                      <a:pt x="11" y="18"/>
                      <a:pt x="17" y="19"/>
                      <a:pt x="23" y="19"/>
                    </a:cubicBezTo>
                    <a:cubicBezTo>
                      <a:pt x="30" y="19"/>
                      <a:pt x="37" y="18"/>
                      <a:pt x="41" y="15"/>
                    </a:cubicBezTo>
                    <a:cubicBezTo>
                      <a:pt x="44" y="13"/>
                      <a:pt x="46" y="11"/>
                      <a:pt x="46" y="9"/>
                    </a:cubicBezTo>
                    <a:cubicBezTo>
                      <a:pt x="46" y="7"/>
                      <a:pt x="43" y="5"/>
                      <a:pt x="39" y="3"/>
                    </a:cubicBezTo>
                    <a:cubicBezTo>
                      <a:pt x="35" y="1"/>
                      <a:pt x="29" y="0"/>
                      <a:pt x="23" y="0"/>
                    </a:cubicBezTo>
                    <a:cubicBezTo>
                      <a:pt x="16" y="0"/>
                      <a:pt x="9" y="1"/>
                      <a:pt x="4" y="4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0" y="12"/>
                      <a:pt x="2" y="14"/>
                      <a:pt x="6" y="16"/>
                    </a:cubicBezTo>
                    <a:close/>
                    <a:moveTo>
                      <a:pt x="11" y="10"/>
                    </a:moveTo>
                    <a:cubicBezTo>
                      <a:pt x="11" y="11"/>
                      <a:pt x="13" y="13"/>
                      <a:pt x="15" y="13"/>
                    </a:cubicBezTo>
                    <a:cubicBezTo>
                      <a:pt x="17" y="15"/>
                      <a:pt x="20" y="15"/>
                      <a:pt x="22" y="14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19" y="7"/>
                      <a:pt x="18" y="6"/>
                      <a:pt x="21" y="4"/>
                    </a:cubicBezTo>
                    <a:cubicBezTo>
                      <a:pt x="24" y="3"/>
                      <a:pt x="28" y="2"/>
                      <a:pt x="32" y="4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6" y="6"/>
                      <a:pt x="37" y="6"/>
                      <a:pt x="37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7"/>
                      <a:pt x="33" y="6"/>
                      <a:pt x="31" y="5"/>
                    </a:cubicBezTo>
                    <a:cubicBezTo>
                      <a:pt x="28" y="4"/>
                      <a:pt x="26" y="5"/>
                      <a:pt x="25" y="5"/>
                    </a:cubicBezTo>
                    <a:cubicBezTo>
                      <a:pt x="23" y="6"/>
                      <a:pt x="23" y="7"/>
                      <a:pt x="25" y="9"/>
                    </a:cubicBezTo>
                    <a:cubicBezTo>
                      <a:pt x="28" y="12"/>
                      <a:pt x="28" y="13"/>
                      <a:pt x="25" y="15"/>
                    </a:cubicBezTo>
                    <a:cubicBezTo>
                      <a:pt x="23" y="16"/>
                      <a:pt x="18" y="17"/>
                      <a:pt x="14" y="15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3"/>
                      <a:pt x="8" y="12"/>
                      <a:pt x="8" y="11"/>
                    </a:cubicBez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0269309-BDB3-0375-5E71-A3E55205B125}"/>
              </a:ext>
            </a:extLst>
          </p:cNvPr>
          <p:cNvGrpSpPr/>
          <p:nvPr/>
        </p:nvGrpSpPr>
        <p:grpSpPr>
          <a:xfrm>
            <a:off x="4436032" y="2267858"/>
            <a:ext cx="696685" cy="696685"/>
            <a:chOff x="4436032" y="2133601"/>
            <a:chExt cx="696685" cy="696685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4E3F34EE-A32F-293C-279C-4BCE5B1368DB}"/>
                </a:ext>
              </a:extLst>
            </p:cNvPr>
            <p:cNvSpPr/>
            <p:nvPr/>
          </p:nvSpPr>
          <p:spPr>
            <a:xfrm>
              <a:off x="4436032" y="2133601"/>
              <a:ext cx="696685" cy="696685"/>
            </a:xfrm>
            <a:prstGeom prst="ellipse">
              <a:avLst/>
            </a:prstGeom>
            <a:solidFill>
              <a:srgbClr val="4C5878"/>
            </a:solidFill>
            <a:ln>
              <a:noFill/>
            </a:ln>
            <a:effectLst>
              <a:outerShdw blurRad="3556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70" name="Freeform 145">
              <a:extLst>
                <a:ext uri="{FF2B5EF4-FFF2-40B4-BE49-F238E27FC236}">
                  <a16:creationId xmlns:a16="http://schemas.microsoft.com/office/drawing/2014/main" id="{6A137483-A7A3-EA93-6592-DE3C1721E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940" y="2371857"/>
              <a:ext cx="170868" cy="220173"/>
            </a:xfrm>
            <a:custGeom>
              <a:avLst/>
              <a:gdLst>
                <a:gd name="T0" fmla="*/ 147 w 149"/>
                <a:gd name="T1" fmla="*/ 48 h 192"/>
                <a:gd name="T2" fmla="*/ 94 w 149"/>
                <a:gd name="T3" fmla="*/ 0 h 192"/>
                <a:gd name="T4" fmla="*/ 3 w 149"/>
                <a:gd name="T5" fmla="*/ 0 h 192"/>
                <a:gd name="T6" fmla="*/ 0 w 149"/>
                <a:gd name="T7" fmla="*/ 188 h 192"/>
                <a:gd name="T8" fmla="*/ 145 w 149"/>
                <a:gd name="T9" fmla="*/ 192 h 192"/>
                <a:gd name="T10" fmla="*/ 149 w 149"/>
                <a:gd name="T11" fmla="*/ 52 h 192"/>
                <a:gd name="T12" fmla="*/ 137 w 149"/>
                <a:gd name="T13" fmla="*/ 49 h 192"/>
                <a:gd name="T14" fmla="*/ 96 w 149"/>
                <a:gd name="T15" fmla="*/ 11 h 192"/>
                <a:gd name="T16" fmla="*/ 27 w 149"/>
                <a:gd name="T17" fmla="*/ 26 h 192"/>
                <a:gd name="T18" fmla="*/ 71 w 149"/>
                <a:gd name="T19" fmla="*/ 30 h 192"/>
                <a:gd name="T20" fmla="*/ 27 w 149"/>
                <a:gd name="T21" fmla="*/ 34 h 192"/>
                <a:gd name="T22" fmla="*/ 27 w 149"/>
                <a:gd name="T23" fmla="*/ 26 h 192"/>
                <a:gd name="T24" fmla="*/ 67 w 149"/>
                <a:gd name="T25" fmla="*/ 43 h 192"/>
                <a:gd name="T26" fmla="*/ 67 w 149"/>
                <a:gd name="T27" fmla="*/ 51 h 192"/>
                <a:gd name="T28" fmla="*/ 23 w 149"/>
                <a:gd name="T29" fmla="*/ 47 h 192"/>
                <a:gd name="T30" fmla="*/ 27 w 149"/>
                <a:gd name="T31" fmla="*/ 61 h 192"/>
                <a:gd name="T32" fmla="*/ 71 w 149"/>
                <a:gd name="T33" fmla="*/ 65 h 192"/>
                <a:gd name="T34" fmla="*/ 27 w 149"/>
                <a:gd name="T35" fmla="*/ 68 h 192"/>
                <a:gd name="T36" fmla="*/ 27 w 149"/>
                <a:gd name="T37" fmla="*/ 61 h 192"/>
                <a:gd name="T38" fmla="*/ 81 w 149"/>
                <a:gd name="T39" fmla="*/ 169 h 192"/>
                <a:gd name="T40" fmla="*/ 81 w 149"/>
                <a:gd name="T41" fmla="*/ 161 h 192"/>
                <a:gd name="T42" fmla="*/ 125 w 149"/>
                <a:gd name="T43" fmla="*/ 165 h 192"/>
                <a:gd name="T44" fmla="*/ 121 w 149"/>
                <a:gd name="T45" fmla="*/ 153 h 192"/>
                <a:gd name="T46" fmla="*/ 77 w 149"/>
                <a:gd name="T47" fmla="*/ 149 h 192"/>
                <a:gd name="T48" fmla="*/ 121 w 149"/>
                <a:gd name="T49" fmla="*/ 145 h 192"/>
                <a:gd name="T50" fmla="*/ 121 w 149"/>
                <a:gd name="T51" fmla="*/ 153 h 192"/>
                <a:gd name="T52" fmla="*/ 96 w 149"/>
                <a:gd name="T53" fmla="*/ 121 h 192"/>
                <a:gd name="T54" fmla="*/ 90 w 149"/>
                <a:gd name="T55" fmla="*/ 121 h 192"/>
                <a:gd name="T56" fmla="*/ 58 w 149"/>
                <a:gd name="T57" fmla="*/ 155 h 192"/>
                <a:gd name="T58" fmla="*/ 55 w 149"/>
                <a:gd name="T59" fmla="*/ 157 h 192"/>
                <a:gd name="T60" fmla="*/ 40 w 149"/>
                <a:gd name="T61" fmla="*/ 132 h 192"/>
                <a:gd name="T62" fmla="*/ 22 w 149"/>
                <a:gd name="T63" fmla="*/ 164 h 192"/>
                <a:gd name="T64" fmla="*/ 18 w 149"/>
                <a:gd name="T65" fmla="*/ 158 h 192"/>
                <a:gd name="T66" fmla="*/ 41 w 149"/>
                <a:gd name="T67" fmla="*/ 119 h 192"/>
                <a:gd name="T68" fmla="*/ 55 w 149"/>
                <a:gd name="T69" fmla="*/ 143 h 192"/>
                <a:gd name="T70" fmla="*/ 78 w 149"/>
                <a:gd name="T71" fmla="*/ 95 h 192"/>
                <a:gd name="T72" fmla="*/ 93 w 149"/>
                <a:gd name="T73" fmla="*/ 112 h 192"/>
                <a:gd name="T74" fmla="*/ 130 w 149"/>
                <a:gd name="T75" fmla="*/ 7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9" h="192">
                  <a:moveTo>
                    <a:pt x="149" y="51"/>
                  </a:moveTo>
                  <a:cubicBezTo>
                    <a:pt x="149" y="50"/>
                    <a:pt x="148" y="49"/>
                    <a:pt x="147" y="48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5" y="0"/>
                    <a:pt x="94" y="0"/>
                    <a:pt x="94" y="0"/>
                  </a:cubicBezTo>
                  <a:cubicBezTo>
                    <a:pt x="93" y="0"/>
                    <a:pt x="92" y="0"/>
                    <a:pt x="9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90"/>
                    <a:pt x="1" y="192"/>
                    <a:pt x="3" y="192"/>
                  </a:cubicBezTo>
                  <a:cubicBezTo>
                    <a:pt x="145" y="192"/>
                    <a:pt x="145" y="192"/>
                    <a:pt x="145" y="192"/>
                  </a:cubicBezTo>
                  <a:cubicBezTo>
                    <a:pt x="147" y="192"/>
                    <a:pt x="149" y="190"/>
                    <a:pt x="149" y="188"/>
                  </a:cubicBezTo>
                  <a:cubicBezTo>
                    <a:pt x="149" y="52"/>
                    <a:pt x="149" y="52"/>
                    <a:pt x="149" y="52"/>
                  </a:cubicBezTo>
                  <a:cubicBezTo>
                    <a:pt x="149" y="52"/>
                    <a:pt x="149" y="52"/>
                    <a:pt x="149" y="51"/>
                  </a:cubicBezTo>
                  <a:close/>
                  <a:moveTo>
                    <a:pt x="137" y="49"/>
                  </a:moveTo>
                  <a:cubicBezTo>
                    <a:pt x="96" y="49"/>
                    <a:pt x="96" y="49"/>
                    <a:pt x="96" y="49"/>
                  </a:cubicBezTo>
                  <a:cubicBezTo>
                    <a:pt x="96" y="11"/>
                    <a:pt x="96" y="11"/>
                    <a:pt x="96" y="11"/>
                  </a:cubicBezTo>
                  <a:lnTo>
                    <a:pt x="137" y="49"/>
                  </a:lnTo>
                  <a:close/>
                  <a:moveTo>
                    <a:pt x="27" y="26"/>
                  </a:moveTo>
                  <a:cubicBezTo>
                    <a:pt x="67" y="26"/>
                    <a:pt x="67" y="26"/>
                    <a:pt x="67" y="26"/>
                  </a:cubicBezTo>
                  <a:cubicBezTo>
                    <a:pt x="69" y="26"/>
                    <a:pt x="71" y="28"/>
                    <a:pt x="71" y="30"/>
                  </a:cubicBezTo>
                  <a:cubicBezTo>
                    <a:pt x="71" y="32"/>
                    <a:pt x="69" y="34"/>
                    <a:pt x="6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4"/>
                    <a:pt x="23" y="32"/>
                    <a:pt x="23" y="30"/>
                  </a:cubicBezTo>
                  <a:cubicBezTo>
                    <a:pt x="23" y="28"/>
                    <a:pt x="25" y="26"/>
                    <a:pt x="27" y="26"/>
                  </a:cubicBezTo>
                  <a:close/>
                  <a:moveTo>
                    <a:pt x="2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69" y="43"/>
                    <a:pt x="71" y="45"/>
                    <a:pt x="71" y="47"/>
                  </a:cubicBezTo>
                  <a:cubicBezTo>
                    <a:pt x="71" y="50"/>
                    <a:pt x="69" y="51"/>
                    <a:pt x="6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5" y="51"/>
                    <a:pt x="23" y="50"/>
                    <a:pt x="23" y="47"/>
                  </a:cubicBezTo>
                  <a:cubicBezTo>
                    <a:pt x="23" y="45"/>
                    <a:pt x="25" y="43"/>
                    <a:pt x="27" y="43"/>
                  </a:cubicBezTo>
                  <a:close/>
                  <a:moveTo>
                    <a:pt x="27" y="61"/>
                  </a:moveTo>
                  <a:cubicBezTo>
                    <a:pt x="67" y="61"/>
                    <a:pt x="67" y="61"/>
                    <a:pt x="67" y="61"/>
                  </a:cubicBezTo>
                  <a:cubicBezTo>
                    <a:pt x="69" y="61"/>
                    <a:pt x="71" y="62"/>
                    <a:pt x="71" y="65"/>
                  </a:cubicBezTo>
                  <a:cubicBezTo>
                    <a:pt x="71" y="67"/>
                    <a:pt x="69" y="68"/>
                    <a:pt x="6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68"/>
                    <a:pt x="23" y="67"/>
                    <a:pt x="23" y="65"/>
                  </a:cubicBezTo>
                  <a:cubicBezTo>
                    <a:pt x="23" y="62"/>
                    <a:pt x="25" y="61"/>
                    <a:pt x="27" y="61"/>
                  </a:cubicBezTo>
                  <a:close/>
                  <a:moveTo>
                    <a:pt x="121" y="169"/>
                  </a:moveTo>
                  <a:cubicBezTo>
                    <a:pt x="81" y="169"/>
                    <a:pt x="81" y="169"/>
                    <a:pt x="81" y="169"/>
                  </a:cubicBezTo>
                  <a:cubicBezTo>
                    <a:pt x="79" y="169"/>
                    <a:pt x="77" y="168"/>
                    <a:pt x="77" y="165"/>
                  </a:cubicBezTo>
                  <a:cubicBezTo>
                    <a:pt x="77" y="163"/>
                    <a:pt x="79" y="161"/>
                    <a:pt x="8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3" y="161"/>
                    <a:pt x="125" y="163"/>
                    <a:pt x="125" y="165"/>
                  </a:cubicBezTo>
                  <a:cubicBezTo>
                    <a:pt x="125" y="168"/>
                    <a:pt x="123" y="169"/>
                    <a:pt x="121" y="169"/>
                  </a:cubicBezTo>
                  <a:close/>
                  <a:moveTo>
                    <a:pt x="121" y="153"/>
                  </a:moveTo>
                  <a:cubicBezTo>
                    <a:pt x="81" y="153"/>
                    <a:pt x="81" y="153"/>
                    <a:pt x="81" y="153"/>
                  </a:cubicBezTo>
                  <a:cubicBezTo>
                    <a:pt x="79" y="153"/>
                    <a:pt x="77" y="151"/>
                    <a:pt x="77" y="149"/>
                  </a:cubicBezTo>
                  <a:cubicBezTo>
                    <a:pt x="77" y="147"/>
                    <a:pt x="79" y="145"/>
                    <a:pt x="81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3" y="145"/>
                    <a:pt x="125" y="147"/>
                    <a:pt x="125" y="149"/>
                  </a:cubicBezTo>
                  <a:cubicBezTo>
                    <a:pt x="125" y="151"/>
                    <a:pt x="123" y="153"/>
                    <a:pt x="121" y="153"/>
                  </a:cubicBezTo>
                  <a:close/>
                  <a:moveTo>
                    <a:pt x="130" y="77"/>
                  </a:move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4" y="123"/>
                    <a:pt x="93" y="123"/>
                  </a:cubicBezTo>
                  <a:cubicBezTo>
                    <a:pt x="92" y="123"/>
                    <a:pt x="91" y="122"/>
                    <a:pt x="90" y="121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58" y="155"/>
                    <a:pt x="58" y="155"/>
                    <a:pt x="58" y="155"/>
                  </a:cubicBezTo>
                  <a:cubicBezTo>
                    <a:pt x="58" y="156"/>
                    <a:pt x="56" y="157"/>
                    <a:pt x="55" y="157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3" y="157"/>
                    <a:pt x="52" y="156"/>
                    <a:pt x="51" y="155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25" y="162"/>
                    <a:pt x="25" y="162"/>
                    <a:pt x="25" y="162"/>
                  </a:cubicBezTo>
                  <a:cubicBezTo>
                    <a:pt x="24" y="163"/>
                    <a:pt x="23" y="164"/>
                    <a:pt x="22" y="164"/>
                  </a:cubicBezTo>
                  <a:cubicBezTo>
                    <a:pt x="21" y="164"/>
                    <a:pt x="20" y="164"/>
                    <a:pt x="20" y="163"/>
                  </a:cubicBezTo>
                  <a:cubicBezTo>
                    <a:pt x="18" y="162"/>
                    <a:pt x="17" y="160"/>
                    <a:pt x="18" y="158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8" y="120"/>
                    <a:pt x="39" y="119"/>
                    <a:pt x="41" y="119"/>
                  </a:cubicBezTo>
                  <a:cubicBezTo>
                    <a:pt x="42" y="119"/>
                    <a:pt x="44" y="120"/>
                    <a:pt x="44" y="121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5" y="96"/>
                    <a:pt x="76" y="95"/>
                    <a:pt x="78" y="95"/>
                  </a:cubicBezTo>
                  <a:cubicBezTo>
                    <a:pt x="79" y="95"/>
                    <a:pt x="81" y="96"/>
                    <a:pt x="81" y="97"/>
                  </a:cubicBezTo>
                  <a:cubicBezTo>
                    <a:pt x="93" y="112"/>
                    <a:pt x="93" y="112"/>
                    <a:pt x="93" y="11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5" y="70"/>
                    <a:pt x="128" y="70"/>
                    <a:pt x="130" y="71"/>
                  </a:cubicBezTo>
                  <a:cubicBezTo>
                    <a:pt x="131" y="72"/>
                    <a:pt x="132" y="75"/>
                    <a:pt x="13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宋体 CN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31" grpId="0"/>
      <p:bldP spid="34" grpId="0"/>
      <p:bldP spid="35" grpId="0"/>
      <p:bldP spid="36" grpId="0"/>
      <p:bldP spid="40" grpId="0" animBg="1"/>
      <p:bldP spid="42" grpId="0" animBg="1"/>
      <p:bldP spid="43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B03DFE-8B12-7A59-207E-CC2BF1D656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4503" y="1693373"/>
            <a:ext cx="2985382" cy="2287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组合 13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讨论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总结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6A8696C-26D4-0DE9-B276-87C2D152DD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1013" y="1718384"/>
            <a:ext cx="2985383" cy="2230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: 圆角 54">
            <a:extLst>
              <a:ext uri="{FF2B5EF4-FFF2-40B4-BE49-F238E27FC236}">
                <a16:creationId xmlns:a16="http://schemas.microsoft.com/office/drawing/2014/main" id="{31948D82-C8EF-43CE-7C30-39B00180223A}"/>
              </a:ext>
            </a:extLst>
          </p:cNvPr>
          <p:cNvSpPr/>
          <p:nvPr/>
        </p:nvSpPr>
        <p:spPr>
          <a:xfrm>
            <a:off x="4624045" y="1238902"/>
            <a:ext cx="1108981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ε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=0.6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sp>
        <p:nvSpPr>
          <p:cNvPr id="9" name="矩形: 圆角 54">
            <a:extLst>
              <a:ext uri="{FF2B5EF4-FFF2-40B4-BE49-F238E27FC236}">
                <a16:creationId xmlns:a16="http://schemas.microsoft.com/office/drawing/2014/main" id="{8D54DF85-F791-6B4B-0683-61C2FED6DDC8}"/>
              </a:ext>
            </a:extLst>
          </p:cNvPr>
          <p:cNvSpPr/>
          <p:nvPr/>
        </p:nvSpPr>
        <p:spPr>
          <a:xfrm>
            <a:off x="8210361" y="1282846"/>
            <a:ext cx="1108981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ε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=1.2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BFEA39-CEA1-38EC-D0ED-08B2C2EBDD52}"/>
              </a:ext>
            </a:extLst>
          </p:cNvPr>
          <p:cNvGrpSpPr/>
          <p:nvPr/>
        </p:nvGrpSpPr>
        <p:grpSpPr>
          <a:xfrm>
            <a:off x="895350" y="4505715"/>
            <a:ext cx="10465179" cy="1972847"/>
            <a:chOff x="1506453" y="1851883"/>
            <a:chExt cx="2493730" cy="2614335"/>
          </a:xfrm>
        </p:grpSpPr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8BFBB3D7-594E-4CF7-8A26-DA3AE87D3068}"/>
                </a:ext>
              </a:extLst>
            </p:cNvPr>
            <p:cNvGrpSpPr/>
            <p:nvPr/>
          </p:nvGrpSpPr>
          <p:grpSpPr>
            <a:xfrm>
              <a:off x="1506453" y="1851883"/>
              <a:ext cx="2493730" cy="2614335"/>
              <a:chOff x="959312" y="1612041"/>
              <a:chExt cx="2493730" cy="2614335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23F0A7AE-0155-281A-CE8B-E5FD2067E2DC}"/>
                  </a:ext>
                </a:extLst>
              </p:cNvPr>
              <p:cNvSpPr/>
              <p:nvPr/>
            </p:nvSpPr>
            <p:spPr>
              <a:xfrm>
                <a:off x="959312" y="2678999"/>
                <a:ext cx="2486739" cy="154737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76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wrap="square" lIns="182880" tIns="182880" rIns="182880" bIns="182880">
                <a:spAutoFit/>
              </a:bodyPr>
              <a:lstStyle/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</p:txBody>
          </p:sp>
          <p:sp>
            <p:nvSpPr>
              <p:cNvPr id="26" name="TextBox 4">
                <a:extLst>
                  <a:ext uri="{FF2B5EF4-FFF2-40B4-BE49-F238E27FC236}">
                    <a16:creationId xmlns:a16="http://schemas.microsoft.com/office/drawing/2014/main" id="{64E3735D-4217-E992-B0A0-C0930C41077D}"/>
                  </a:ext>
                </a:extLst>
              </p:cNvPr>
              <p:cNvSpPr txBox="1"/>
              <p:nvPr/>
            </p:nvSpPr>
            <p:spPr>
              <a:xfrm>
                <a:off x="966303" y="1612041"/>
                <a:ext cx="2486739" cy="1066958"/>
              </a:xfrm>
              <a:prstGeom prst="rect">
                <a:avLst/>
              </a:prstGeom>
              <a:solidFill>
                <a:srgbClr val="44AAC7"/>
              </a:solidFill>
            </p:spPr>
            <p:txBody>
              <a:bodyPr wrap="square" lIns="243840" tIns="121920" rIns="243840" bIns="121920" rtlCol="0">
                <a:spAutoFit/>
              </a:bodyPr>
              <a:lstStyle/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A0480D0-9A15-39D1-3C45-7ED30C869B43}"/>
                </a:ext>
              </a:extLst>
            </p:cNvPr>
            <p:cNvSpPr txBox="1"/>
            <p:nvPr/>
          </p:nvSpPr>
          <p:spPr>
            <a:xfrm>
              <a:off x="1829016" y="2174396"/>
              <a:ext cx="1851722" cy="451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hangingPunct="1">
                <a:defRPr/>
              </a:pPr>
              <a:r>
                <a:rPr lang="zh-CN" altLang="en-US" sz="1600" b="1" kern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对于滑模控制趋近律①参数设置的结论</a:t>
              </a:r>
              <a:endParaRPr lang="en-US" altLang="zh-CN" sz="16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5529A2D-253E-33F7-249B-18F4C4137E4D}"/>
                </a:ext>
              </a:extLst>
            </p:cNvPr>
            <p:cNvSpPr txBox="1"/>
            <p:nvPr/>
          </p:nvSpPr>
          <p:spPr>
            <a:xfrm>
              <a:off x="1513444" y="3178303"/>
              <a:ext cx="2486739" cy="10435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685800" hangingPunct="1">
                <a:lnSpc>
                  <a:spcPct val="150000"/>
                </a:lnSpc>
                <a:defRPr/>
              </a:pPr>
              <a:r>
                <a:rPr lang="el-GR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ε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偏小时到达终止点相当困难</a:t>
              </a: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, 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但设置过于大时</a:t>
              </a: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, 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会造成频繁切换形成的抖振现象</a:t>
              </a: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, 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影响稳定性</a:t>
              </a: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. 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我认为</a:t>
              </a:r>
              <a:r>
                <a:rPr lang="el-GR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ε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的设置应当由系统执行器本身的开关特性决定</a:t>
              </a: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, 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比如说对于电机速度控制的话</a:t>
              </a:r>
              <a:r>
                <a:rPr lang="el-GR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ε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可以给高；位置控制的话</a:t>
              </a:r>
              <a:r>
                <a:rPr lang="el-GR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ε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建议给低</a:t>
              </a: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, </a:t>
              </a:r>
              <a:r>
                <a:rPr lang="zh-CN" altLang="en-US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但不能过低</a:t>
              </a:r>
              <a:r>
                <a:rPr lang="en-US" altLang="zh-CN" sz="1600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rPr>
                <a:t>.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EFD7F2D-4755-0278-314C-574081B5DE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729" y="1647165"/>
            <a:ext cx="3105646" cy="2306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矩形: 圆角 54">
            <a:extLst>
              <a:ext uri="{FF2B5EF4-FFF2-40B4-BE49-F238E27FC236}">
                <a16:creationId xmlns:a16="http://schemas.microsoft.com/office/drawing/2014/main" id="{5940B858-FDE4-EE98-21E4-330C919233DC}"/>
              </a:ext>
            </a:extLst>
          </p:cNvPr>
          <p:cNvSpPr/>
          <p:nvPr/>
        </p:nvSpPr>
        <p:spPr>
          <a:xfrm>
            <a:off x="1037729" y="1260116"/>
            <a:ext cx="1108981" cy="413606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 ε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=0.3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064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衍生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拓展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2A7FD33-2126-E199-A8F1-C40195081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31" y="2383171"/>
            <a:ext cx="5973009" cy="3067478"/>
          </a:xfrm>
          <a:prstGeom prst="rect">
            <a:avLst/>
          </a:prstGeom>
        </p:spPr>
      </p:pic>
      <p:sp>
        <p:nvSpPr>
          <p:cNvPr id="10" name="矩形: 圆角 54">
            <a:extLst>
              <a:ext uri="{FF2B5EF4-FFF2-40B4-BE49-F238E27FC236}">
                <a16:creationId xmlns:a16="http://schemas.microsoft.com/office/drawing/2014/main" id="{B0F22195-F278-397C-E246-0EFFF4ADA9F3}"/>
              </a:ext>
            </a:extLst>
          </p:cNvPr>
          <p:cNvSpPr/>
          <p:nvPr/>
        </p:nvSpPr>
        <p:spPr>
          <a:xfrm>
            <a:off x="736463" y="1855734"/>
            <a:ext cx="2812080" cy="413606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Matlab APP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设计</a:t>
            </a:r>
          </a:p>
        </p:txBody>
      </p:sp>
      <p:sp>
        <p:nvSpPr>
          <p:cNvPr id="11" name="矩形: 圆角 54">
            <a:extLst>
              <a:ext uri="{FF2B5EF4-FFF2-40B4-BE49-F238E27FC236}">
                <a16:creationId xmlns:a16="http://schemas.microsoft.com/office/drawing/2014/main" id="{160F800A-2B29-FA2A-5D90-A6DFA045921A}"/>
              </a:ext>
            </a:extLst>
          </p:cNvPr>
          <p:cNvSpPr/>
          <p:nvPr/>
        </p:nvSpPr>
        <p:spPr>
          <a:xfrm>
            <a:off x="7612477" y="825386"/>
            <a:ext cx="1470353" cy="413606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参考书目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8EA54D4-0971-4F16-A277-645A290F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477" y="1523713"/>
            <a:ext cx="2812080" cy="38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2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97A0176C-248B-0671-DA86-9685A669A482}"/>
              </a:ext>
            </a:extLst>
          </p:cNvPr>
          <p:cNvSpPr/>
          <p:nvPr/>
        </p:nvSpPr>
        <p:spPr>
          <a:xfrm>
            <a:off x="2616112" y="1293014"/>
            <a:ext cx="6727913" cy="1002511"/>
          </a:xfrm>
          <a:prstGeom prst="roundRect">
            <a:avLst/>
          </a:prstGeom>
          <a:solidFill>
            <a:srgbClr val="E5E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13B38D-32E2-422C-AF2E-1E1D99ADD93A}"/>
              </a:ext>
            </a:extLst>
          </p:cNvPr>
          <p:cNvSpPr txBox="1"/>
          <p:nvPr/>
        </p:nvSpPr>
        <p:spPr>
          <a:xfrm>
            <a:off x="3276600" y="4941738"/>
            <a:ext cx="5819775" cy="6232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if you have any question , you can send issues in</a:t>
            </a:r>
          </a:p>
          <a:p>
            <a:pPr algn="ctr"/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 </a:t>
            </a:r>
            <a:r>
              <a:rPr lang="en-US" altLang="zh-CN" b="1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  <a:hlinkClick r:id="rId3"/>
              </a:rPr>
              <a:t>https://github.com/YuTaoV5/SMC_demo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7529885D-E9EB-D123-3598-030020AD5E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527" y="2451263"/>
            <a:ext cx="2184073" cy="218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4"/>
                  <a:pt x="0" y="10799"/>
                </a:cubicBezTo>
                <a:cubicBezTo>
                  <a:pt x="0" y="16763"/>
                  <a:pt x="4834" y="21600"/>
                  <a:pt x="10799" y="21600"/>
                </a:cubicBezTo>
                <a:cubicBezTo>
                  <a:pt x="16763" y="21600"/>
                  <a:pt x="21600" y="16763"/>
                  <a:pt x="21600" y="10799"/>
                </a:cubicBezTo>
                <a:cubicBezTo>
                  <a:pt x="21600" y="4834"/>
                  <a:pt x="16763" y="0"/>
                  <a:pt x="10799" y="0"/>
                </a:cubicBezTo>
                <a:close/>
              </a:path>
            </a:pathLst>
          </a:cu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71B59118-BA79-85F6-C997-ECF0F971E36F}"/>
              </a:ext>
            </a:extLst>
          </p:cNvPr>
          <p:cNvSpPr/>
          <p:nvPr/>
        </p:nvSpPr>
        <p:spPr>
          <a:xfrm>
            <a:off x="4519605" y="4345745"/>
            <a:ext cx="3112606" cy="372393"/>
          </a:xfrm>
          <a:prstGeom prst="roundRect">
            <a:avLst>
              <a:gd name="adj" fmla="val 50000"/>
            </a:avLst>
          </a:prstGeom>
          <a:solidFill>
            <a:srgbClr val="44AAC7"/>
          </a:solidFill>
          <a:ln w="12700">
            <a:miter lim="400000"/>
          </a:ln>
          <a:effectLst>
            <a:outerShdw blurRad="139700" dist="38100" dir="5400000" rotWithShape="0">
              <a:srgbClr val="000000">
                <a:alpha val="33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1600" b="1" dirty="0">
                <a:latin typeface="微软雅黑"/>
                <a:ea typeface="微软雅黑" panose="020B0503020204020204" pitchFamily="34" charset="-122"/>
                <a:sym typeface="微软雅黑"/>
              </a:rPr>
              <a:t>YuTaoV5</a:t>
            </a:r>
            <a:endParaRPr b="1" dirty="0">
              <a:latin typeface="微软雅黑"/>
              <a:ea typeface="微软雅黑" panose="020B0503020204020204" pitchFamily="34" charset="-122"/>
              <a:sym typeface="微软雅黑"/>
            </a:endParaRPr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56EAD3E8-ABC9-571E-2B86-23396DB00059}"/>
              </a:ext>
            </a:extLst>
          </p:cNvPr>
          <p:cNvSpPr txBox="1"/>
          <p:nvPr/>
        </p:nvSpPr>
        <p:spPr>
          <a:xfrm>
            <a:off x="2893761" y="1421090"/>
            <a:ext cx="6574089" cy="74635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Thanks for watching~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eavy" pitchFamily="18" charset="-122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9310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5" grpId="0" animBg="1" advAuto="0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0" y="0"/>
            <a:ext cx="12188190" cy="6858000"/>
            <a:chOff x="0" y="0"/>
            <a:chExt cx="1218819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0434" y="0"/>
              <a:ext cx="5157756" cy="6858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157756" cy="6858000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964C774-2101-C992-D633-F69D7D299B52}"/>
              </a:ext>
            </a:extLst>
          </p:cNvPr>
          <p:cNvSpPr txBox="1"/>
          <p:nvPr/>
        </p:nvSpPr>
        <p:spPr>
          <a:xfrm>
            <a:off x="2175741" y="2497975"/>
            <a:ext cx="35521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EE6F2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-01-</a:t>
            </a:r>
            <a:endParaRPr lang="zh-CN" altLang="en-US" sz="11500" dirty="0">
              <a:solidFill>
                <a:srgbClr val="EE6F2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18EABF-8EE4-208B-85E9-FD092422FEBD}"/>
              </a:ext>
            </a:extLst>
          </p:cNvPr>
          <p:cNvSpPr txBox="1"/>
          <p:nvPr/>
        </p:nvSpPr>
        <p:spPr>
          <a:xfrm>
            <a:off x="5454616" y="3001820"/>
            <a:ext cx="5790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EE6F2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滑膜变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控制原理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E9176DD-45C3-E0CC-29A0-41B991CCEBBE}"/>
              </a:ext>
            </a:extLst>
          </p:cNvPr>
          <p:cNvSpPr txBox="1"/>
          <p:nvPr/>
        </p:nvSpPr>
        <p:spPr>
          <a:xfrm>
            <a:off x="5454616" y="2104806"/>
            <a:ext cx="2835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PART.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038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4">
            <a:extLst>
              <a:ext uri="{FF2B5EF4-FFF2-40B4-BE49-F238E27FC236}">
                <a16:creationId xmlns:a16="http://schemas.microsoft.com/office/drawing/2014/main" id="{534D1F04-4862-45C6-2B18-8912DF5D98AC}"/>
              </a:ext>
            </a:extLst>
          </p:cNvPr>
          <p:cNvSpPr/>
          <p:nvPr/>
        </p:nvSpPr>
        <p:spPr>
          <a:xfrm>
            <a:off x="730808" y="4771403"/>
            <a:ext cx="4650282" cy="1804609"/>
          </a:xfrm>
          <a:prstGeom prst="roundRect">
            <a:avLst>
              <a:gd name="adj" fmla="val 5668"/>
            </a:avLst>
          </a:prstGeom>
          <a:solidFill>
            <a:schemeClr val="bg1"/>
          </a:solidFill>
          <a:ln w="57150" cap="rnd" cmpd="sng" algn="ctr">
            <a:noFill/>
            <a:prstDash val="solid"/>
            <a:round/>
          </a:ln>
          <a:effectLst>
            <a:outerShdw blurRad="762000" sx="90000" sy="90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685800" hangingPunct="1">
              <a:defRPr/>
            </a:pPr>
            <a:endParaRPr lang="en-US" altLang="zh-CN" sz="1100" b="1" dirty="0">
              <a:solidFill>
                <a:srgbClr val="FFFFFF"/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B98CFC-49E0-6540-B545-260EE64840D0}"/>
              </a:ext>
            </a:extLst>
          </p:cNvPr>
          <p:cNvSpPr/>
          <p:nvPr/>
        </p:nvSpPr>
        <p:spPr>
          <a:xfrm>
            <a:off x="730808" y="1868339"/>
            <a:ext cx="10794442" cy="2071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0" y="0"/>
            <a:ext cx="5149725" cy="1251894"/>
            <a:chOff x="-1" y="0"/>
            <a:chExt cx="3846652" cy="1069851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815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滑膜变结构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控制原理</a:t>
              </a:r>
            </a:p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" name="TextBox 22">
            <a:extLst>
              <a:ext uri="{FF2B5EF4-FFF2-40B4-BE49-F238E27FC236}">
                <a16:creationId xmlns:a16="http://schemas.microsoft.com/office/drawing/2014/main" id="{1EB0BA85-D2CD-9372-D393-CCE821FFDBC1}"/>
              </a:ext>
            </a:extLst>
          </p:cNvPr>
          <p:cNvSpPr txBox="1"/>
          <p:nvPr/>
        </p:nvSpPr>
        <p:spPr>
          <a:xfrm>
            <a:off x="741677" y="1859862"/>
            <a:ext cx="10348759" cy="226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800">
                <a:solidFill>
                  <a:srgbClr val="808080"/>
                </a:solidFill>
              </a:defRPr>
            </a:lvl1pPr>
          </a:lstStyle>
          <a:p>
            <a:pPr algn="just" defTabSz="685800"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滑模变结构控制是变结构控制系统的一种控制策略。这种控制策略与常规控制的根本区别在于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/>
                <a:ea typeface="微软雅黑" panose="020B0503020204020204" pitchFamily="34" charset="-122"/>
                <a:sym typeface="微软雅黑"/>
              </a:rPr>
              <a:t>控制的不连续性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即一种使系统“结构”随时间变化的开关特性。该控制特性可以迫使系统在一定特性下沿规定的状态轨迹作小幅度、高频率的上下运动，即所谓的滑动模态或“滑模”运动。这种滑动模态是可以设计的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且与系统的参数及扰动无关。</a:t>
            </a:r>
          </a:p>
          <a:p>
            <a:pPr algn="just" defTabSz="685800" hangingPunct="1">
              <a:defRPr/>
            </a:pPr>
            <a:endParaRPr lang="zh-CN" altLang="en-US" sz="16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EB649E3-28B4-4245-AC77-ED824DC59F8C}"/>
              </a:ext>
            </a:extLst>
          </p:cNvPr>
          <p:cNvGrpSpPr/>
          <p:nvPr/>
        </p:nvGrpSpPr>
        <p:grpSpPr>
          <a:xfrm>
            <a:off x="630017" y="1207823"/>
            <a:ext cx="1974644" cy="470404"/>
            <a:chOff x="1066355" y="1419622"/>
            <a:chExt cx="1273398" cy="332104"/>
          </a:xfrm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0D13067F-E6E6-D43C-2F17-860B62292CCD}"/>
                </a:ext>
              </a:extLst>
            </p:cNvPr>
            <p:cNvSpPr/>
            <p:nvPr/>
          </p:nvSpPr>
          <p:spPr>
            <a:xfrm>
              <a:off x="1066355" y="1419622"/>
              <a:ext cx="1273398" cy="332104"/>
            </a:xfrm>
            <a:prstGeom prst="roundRect">
              <a:avLst>
                <a:gd name="adj" fmla="val 50000"/>
              </a:avLst>
            </a:prstGeom>
            <a:solidFill>
              <a:srgbClr val="44AAC7"/>
            </a:solidFill>
            <a:ln w="12700">
              <a:miter lim="400000"/>
            </a:ln>
            <a:effectLst>
              <a:outerShdw blurRad="139700" dist="38100" dir="5400000" rotWithShape="0">
                <a:srgbClr val="000000">
                  <a:alpha val="33000"/>
                </a:srgbClr>
              </a:outerShdw>
            </a:effectLst>
          </p:spPr>
          <p:txBody>
            <a:bodyPr lIns="45719" rIns="45719" anchor="ctr"/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 dirty="0">
                <a:latin typeface="微软雅黑"/>
                <a:ea typeface="微软雅黑" panose="020B0503020204020204" pitchFamily="34" charset="-122"/>
                <a:sym typeface="微软雅黑"/>
              </a:endParaRPr>
            </a:p>
          </p:txBody>
        </p:sp>
        <p:sp>
          <p:nvSpPr>
            <p:cNvPr id="9" name="TextBox 23">
              <a:extLst>
                <a:ext uri="{FF2B5EF4-FFF2-40B4-BE49-F238E27FC236}">
                  <a16:creationId xmlns:a16="http://schemas.microsoft.com/office/drawing/2014/main" id="{76256937-9A56-04B8-CC8C-4E02C860A6BD}"/>
                </a:ext>
              </a:extLst>
            </p:cNvPr>
            <p:cNvSpPr txBox="1"/>
            <p:nvPr/>
          </p:nvSpPr>
          <p:spPr>
            <a:xfrm>
              <a:off x="1138362" y="1433775"/>
              <a:ext cx="1129382" cy="2824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200" b="1" spc="23">
                  <a:solidFill>
                    <a:srgbClr val="262626"/>
                  </a:solidFill>
                </a:defRPr>
              </a:lvl1pPr>
            </a:lstStyle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变结构控制</a:t>
              </a:r>
              <a:endPara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endParaRPr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10BBF7CF-988A-415B-9419-B5723A8FD36F}"/>
              </a:ext>
            </a:extLst>
          </p:cNvPr>
          <p:cNvSpPr txBox="1"/>
          <p:nvPr/>
        </p:nvSpPr>
        <p:spPr>
          <a:xfrm>
            <a:off x="887156" y="4768974"/>
            <a:ext cx="4337586" cy="1762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800">
                <a:solidFill>
                  <a:srgbClr val="808080"/>
                </a:solidFill>
              </a:defRPr>
            </a:lvl1pPr>
          </a:lstStyle>
          <a:p>
            <a:pPr defTabSz="685800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定义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: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 系统运动点到达切换面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s=0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附近时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从切换面的两边趋向于该点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C)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  <a:p>
            <a:pPr defTabSz="685800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意义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: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在切换面上某一区域内所有的点都是终止点的话，则一旦运动点趋近于该区域时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就被“吸引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"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在该区域内运动。</a:t>
            </a:r>
            <a:endParaRPr lang="zh-CN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4D23893-E875-27DB-2D75-63888535CB30}"/>
              </a:ext>
            </a:extLst>
          </p:cNvPr>
          <p:cNvGrpSpPr/>
          <p:nvPr/>
        </p:nvGrpSpPr>
        <p:grpSpPr>
          <a:xfrm>
            <a:off x="5707321" y="3948420"/>
            <a:ext cx="4648011" cy="2685714"/>
            <a:chOff x="5173921" y="3908484"/>
            <a:chExt cx="4648011" cy="268571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E2D1FC-38A5-9EB6-8F18-F793F3143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308" y="3908484"/>
              <a:ext cx="4028571" cy="2685714"/>
            </a:xfrm>
            <a:prstGeom prst="rect">
              <a:avLst/>
            </a:prstGeom>
          </p:spPr>
        </p:pic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E511358-A693-EC91-61E9-A413BBA670FD}"/>
                </a:ext>
              </a:extLst>
            </p:cNvPr>
            <p:cNvSpPr/>
            <p:nvPr/>
          </p:nvSpPr>
          <p:spPr>
            <a:xfrm>
              <a:off x="7591661" y="4940289"/>
              <a:ext cx="1218201" cy="12182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B2D8C13-E9DA-4E0F-58B7-3D37217B804F}"/>
                </a:ext>
              </a:extLst>
            </p:cNvPr>
            <p:cNvSpPr/>
            <p:nvPr/>
          </p:nvSpPr>
          <p:spPr>
            <a:xfrm>
              <a:off x="5173921" y="4540179"/>
              <a:ext cx="95410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切换面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571640-38F1-DA9F-3598-B46AB833C9D6}"/>
                </a:ext>
              </a:extLst>
            </p:cNvPr>
            <p:cNvSpPr/>
            <p:nvPr/>
          </p:nvSpPr>
          <p:spPr>
            <a:xfrm>
              <a:off x="8867825" y="5363866"/>
              <a:ext cx="954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终止点</a:t>
              </a:r>
            </a:p>
          </p:txBody>
        </p:sp>
      </p:grpSp>
      <p:sp>
        <p:nvSpPr>
          <p:cNvPr id="37" name="Rectangle 21">
            <a:extLst>
              <a:ext uri="{FF2B5EF4-FFF2-40B4-BE49-F238E27FC236}">
                <a16:creationId xmlns:a16="http://schemas.microsoft.com/office/drawing/2014/main" id="{5EB42274-F125-EDF7-3592-CBC6314849B7}"/>
              </a:ext>
            </a:extLst>
          </p:cNvPr>
          <p:cNvSpPr/>
          <p:nvPr/>
        </p:nvSpPr>
        <p:spPr>
          <a:xfrm>
            <a:off x="630017" y="4314825"/>
            <a:ext cx="1149612" cy="352037"/>
          </a:xfrm>
          <a:prstGeom prst="roundRect">
            <a:avLst>
              <a:gd name="adj" fmla="val 50000"/>
            </a:avLst>
          </a:prstGeom>
          <a:solidFill>
            <a:srgbClr val="FF84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663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终止点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0D64299-0644-414D-A2DC-C16C17A0D95E}"/>
              </a:ext>
            </a:extLst>
          </p:cNvPr>
          <p:cNvSpPr/>
          <p:nvPr/>
        </p:nvSpPr>
        <p:spPr>
          <a:xfrm>
            <a:off x="9401225" y="4133190"/>
            <a:ext cx="2153556" cy="45719"/>
          </a:xfrm>
          <a:prstGeom prst="rect">
            <a:avLst/>
          </a:prstGeom>
          <a:gradFill>
            <a:gsLst>
              <a:gs pos="4225">
                <a:srgbClr val="F98B2F"/>
              </a:gs>
              <a:gs pos="48000">
                <a:srgbClr val="EE6F2C"/>
              </a:gs>
              <a:gs pos="92000">
                <a:srgbClr val="E15729"/>
              </a:gs>
            </a:gsLst>
            <a:lin ang="2700000" scaled="0"/>
          </a:gradFill>
          <a:ln>
            <a:noFill/>
          </a:ln>
          <a:effectLst>
            <a:outerShdw blurRad="3556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70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 advAuto="0"/>
      <p:bldP spid="28" grpId="0" animBg="1" advAuto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4F4D0C9-6089-544C-2635-5C39F8402F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898965"/>
              </p:ext>
            </p:extLst>
          </p:nvPr>
        </p:nvGraphicFramePr>
        <p:xfrm>
          <a:off x="1683746" y="1841173"/>
          <a:ext cx="3169449" cy="167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999800" imgH="1055520" progId="Equation.AxMath">
                  <p:embed/>
                </p:oleObj>
              </mc:Choice>
              <mc:Fallback>
                <p:oleObj name="AxMath" r:id="rId2" imgW="1999800" imgH="10555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35BD537-4116-FE0D-BCDF-5A90257A95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83746" y="1841173"/>
                        <a:ext cx="3169449" cy="167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0" y="0"/>
            <a:ext cx="5149725" cy="1251894"/>
            <a:chOff x="-1" y="0"/>
            <a:chExt cx="3846652" cy="1069851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815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滑膜变结构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控制原理</a:t>
              </a:r>
            </a:p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892B83B-45BE-3D50-158B-DA414194DD39}"/>
              </a:ext>
            </a:extLst>
          </p:cNvPr>
          <p:cNvGrpSpPr/>
          <p:nvPr/>
        </p:nvGrpSpPr>
        <p:grpSpPr>
          <a:xfrm>
            <a:off x="7543989" y="2171081"/>
            <a:ext cx="4648011" cy="2685714"/>
            <a:chOff x="7212271" y="1918448"/>
            <a:chExt cx="4648011" cy="268571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7E2D1FC-38A5-9EB6-8F18-F793F3143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4658" y="1918448"/>
              <a:ext cx="4028571" cy="2685714"/>
            </a:xfrm>
            <a:prstGeom prst="rect">
              <a:avLst/>
            </a:prstGeom>
          </p:spPr>
        </p:pic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E511358-A693-EC91-61E9-A413BBA670FD}"/>
                </a:ext>
              </a:extLst>
            </p:cNvPr>
            <p:cNvSpPr/>
            <p:nvPr/>
          </p:nvSpPr>
          <p:spPr>
            <a:xfrm>
              <a:off x="9630011" y="2950253"/>
              <a:ext cx="1218201" cy="12182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B2D8C13-E9DA-4E0F-58B7-3D37217B804F}"/>
                </a:ext>
              </a:extLst>
            </p:cNvPr>
            <p:cNvSpPr/>
            <p:nvPr/>
          </p:nvSpPr>
          <p:spPr>
            <a:xfrm>
              <a:off x="7212271" y="2550143"/>
              <a:ext cx="95410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切换面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571640-38F1-DA9F-3598-B46AB833C9D6}"/>
                </a:ext>
              </a:extLst>
            </p:cNvPr>
            <p:cNvSpPr/>
            <p:nvPr/>
          </p:nvSpPr>
          <p:spPr>
            <a:xfrm>
              <a:off x="10906175" y="3373830"/>
              <a:ext cx="954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终止点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EE70C85-D781-7E0F-558E-585D14EC0670}"/>
              </a:ext>
            </a:extLst>
          </p:cNvPr>
          <p:cNvSpPr txBox="1"/>
          <p:nvPr/>
        </p:nvSpPr>
        <p:spPr>
          <a:xfrm>
            <a:off x="649889" y="1109360"/>
            <a:ext cx="682126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按照滑动模态区上的运动点都必须是终止点这一要求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当运动点到达切换面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s(x)=0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附近时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必有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:</a:t>
            </a:r>
          </a:p>
          <a:p>
            <a:pPr marL="457200" indent="-457200" algn="just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上式被简化后的不等式对于系统提出了一个形如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98B2F"/>
                </a:highlight>
                <a:latin typeface="微软雅黑"/>
                <a:ea typeface="微软雅黑" panose="020B0503020204020204" pitchFamily="34" charset="-122"/>
              </a:rPr>
              <a:t>李雅普诺夫函数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的必要条件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由于在切换面邻域内函数式     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/>
                <a:ea typeface="微软雅黑" panose="020B0503020204020204" pitchFamily="34" charset="-122"/>
              </a:rPr>
              <a:t>正定的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而按照不等式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,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他的导数是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/>
                <a:ea typeface="微软雅黑" panose="020B0503020204020204" pitchFamily="34" charset="-122"/>
              </a:rPr>
              <a:t>负半定的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也就是说在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s=0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附近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v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是一个非增函数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因此等式是系统的一个条件李亚普诺夫函数。系统本身也就稳定于条件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s=0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BB7DF54-D482-560A-871C-6F18B22E8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036303"/>
              </p:ext>
            </p:extLst>
          </p:nvPr>
        </p:nvGraphicFramePr>
        <p:xfrm>
          <a:off x="1728273" y="3910166"/>
          <a:ext cx="4872037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060720" imgH="864000" progId="Equation.AxMath">
                  <p:embed/>
                </p:oleObj>
              </mc:Choice>
              <mc:Fallback>
                <p:oleObj name="AxMath" r:id="rId6" imgW="3060720" imgH="864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8273" y="3910166"/>
                        <a:ext cx="4872037" cy="137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903F30D-AB39-56EC-F5EB-2F96DFAF66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113477"/>
              </p:ext>
            </p:extLst>
          </p:nvPr>
        </p:nvGraphicFramePr>
        <p:xfrm>
          <a:off x="4349499" y="5301656"/>
          <a:ext cx="304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51920" imgH="229320" progId="Equation.AxMath">
                  <p:embed/>
                </p:oleObj>
              </mc:Choice>
              <mc:Fallback>
                <p:oleObj name="AxMath" r:id="rId8" imgW="151920" imgH="22932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E73CBE23-FC78-2931-4C16-C78BCE4752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49499" y="5301656"/>
                        <a:ext cx="304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63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0" y="0"/>
            <a:ext cx="12188190" cy="6858000"/>
            <a:chOff x="0" y="0"/>
            <a:chExt cx="1218819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0434" y="0"/>
              <a:ext cx="5157756" cy="6858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157756" cy="6858000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964C774-2101-C992-D633-F69D7D299B52}"/>
              </a:ext>
            </a:extLst>
          </p:cNvPr>
          <p:cNvSpPr txBox="1"/>
          <p:nvPr/>
        </p:nvSpPr>
        <p:spPr>
          <a:xfrm>
            <a:off x="2088041" y="2497975"/>
            <a:ext cx="35521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EE6F2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-02-</a:t>
            </a:r>
            <a:endParaRPr lang="zh-CN" altLang="en-US" sz="11500" dirty="0">
              <a:solidFill>
                <a:srgbClr val="EE6F2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18EABF-8EE4-208B-85E9-FD092422FEBD}"/>
              </a:ext>
            </a:extLst>
          </p:cNvPr>
          <p:cNvSpPr txBox="1"/>
          <p:nvPr/>
        </p:nvSpPr>
        <p:spPr>
          <a:xfrm>
            <a:off x="5454616" y="3001820"/>
            <a:ext cx="5343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EE6F2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解题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思路说明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E9176DD-45C3-E0CC-29A0-41B991CCEBBE}"/>
              </a:ext>
            </a:extLst>
          </p:cNvPr>
          <p:cNvSpPr txBox="1"/>
          <p:nvPr/>
        </p:nvSpPr>
        <p:spPr>
          <a:xfrm>
            <a:off x="5454616" y="2104806"/>
            <a:ext cx="2835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PART.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276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解题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思路说明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EF4AF7-12EE-3DED-B968-DB7A1FC949F3}"/>
              </a:ext>
            </a:extLst>
          </p:cNvPr>
          <p:cNvGrpSpPr/>
          <p:nvPr/>
        </p:nvGrpSpPr>
        <p:grpSpPr>
          <a:xfrm>
            <a:off x="1552574" y="1032188"/>
            <a:ext cx="8836026" cy="2854782"/>
            <a:chOff x="1513444" y="1851883"/>
            <a:chExt cx="2517778" cy="8989821"/>
          </a:xfrm>
        </p:grpSpPr>
        <p:grpSp>
          <p:nvGrpSpPr>
            <p:cNvPr id="4" name="Group 13">
              <a:extLst>
                <a:ext uri="{FF2B5EF4-FFF2-40B4-BE49-F238E27FC236}">
                  <a16:creationId xmlns:a16="http://schemas.microsoft.com/office/drawing/2014/main" id="{A2896B8C-9298-7E9A-DA3D-F0B740CF070E}"/>
                </a:ext>
              </a:extLst>
            </p:cNvPr>
            <p:cNvGrpSpPr/>
            <p:nvPr/>
          </p:nvGrpSpPr>
          <p:grpSpPr>
            <a:xfrm>
              <a:off x="1513444" y="1851883"/>
              <a:ext cx="2517778" cy="8989821"/>
              <a:chOff x="966303" y="1612041"/>
              <a:chExt cx="2517778" cy="8989821"/>
            </a:xfrm>
          </p:grpSpPr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1A303DCF-00AE-4A35-BA03-A52636C83516}"/>
                  </a:ext>
                </a:extLst>
              </p:cNvPr>
              <p:cNvSpPr/>
              <p:nvPr/>
            </p:nvSpPr>
            <p:spPr>
              <a:xfrm>
                <a:off x="966303" y="3332859"/>
                <a:ext cx="2517778" cy="726900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76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wrap="square" lIns="182880" tIns="182880" rIns="182880" bIns="182880">
                <a:spAutoFit/>
              </a:bodyPr>
              <a:lstStyle/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pPr algn="ctr" defTabSz="685800" hangingPunct="1">
                  <a:lnSpc>
                    <a:spcPct val="150000"/>
                  </a:lnSpc>
                  <a:defRPr/>
                </a:pP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  <a:p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Wingdings" panose="05000000000000000000" pitchFamily="2" charset="2"/>
                    <a:ea typeface="微软雅黑" panose="020B0503020204020204" pitchFamily="34" charset="-122"/>
                  </a:rPr>
                  <a:t> 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将被控对象转化为状态空间方程的形式；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		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Wingdings" panose="05000000000000000000" pitchFamily="2" charset="2"/>
                    <a:ea typeface="微软雅黑" panose="020B0503020204020204" pitchFamily="34" charset="-122"/>
                  </a:rPr>
                  <a:t> 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写出基于等效控制方法的滑模控制器设计步骤； 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Wingdings" panose="05000000000000000000" pitchFamily="2" charset="2"/>
                    <a:ea typeface="微软雅黑" panose="020B0503020204020204" pitchFamily="34" charset="-122"/>
                  </a:rPr>
                  <a:t> 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求基于三类趋近律的滑模控制律，作出系统状态的相轨迹图；作出不同设计参数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𝜀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𝑘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𝛼 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所对应的滑模控制律轨迹图。</a:t>
                </a: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 panose="020B0503020204020204" pitchFamily="34" charset="-122"/>
                  <a:sym typeface="微软雅黑"/>
                </a:endParaRPr>
              </a:p>
            </p:txBody>
          </p:sp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5EFB164E-72E5-7792-A3DA-890D03772016}"/>
                  </a:ext>
                </a:extLst>
              </p:cNvPr>
              <p:cNvSpPr txBox="1"/>
              <p:nvPr/>
            </p:nvSpPr>
            <p:spPr>
              <a:xfrm>
                <a:off x="966303" y="1612041"/>
                <a:ext cx="2517778" cy="2519921"/>
              </a:xfrm>
              <a:prstGeom prst="rect">
                <a:avLst/>
              </a:prstGeom>
              <a:solidFill>
                <a:srgbClr val="44AAC7"/>
              </a:solidFill>
            </p:spPr>
            <p:txBody>
              <a:bodyPr wrap="square" lIns="243840" tIns="121920" rIns="243840" bIns="121920" rtlCol="0">
                <a:spAutoFit/>
              </a:bodyPr>
              <a:lstStyle/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  <a:p>
                <a:endParaRPr lang="en-US" dirty="0">
                  <a:solidFill>
                    <a:srgbClr val="FFFFFF"/>
                  </a:solidFill>
                  <a:latin typeface="微软雅黑"/>
                  <a:ea typeface="微软雅黑" panose="020B0503020204020204" pitchFamily="34" charset="-122"/>
                  <a:cs typeface="Bebas Neue" charset="0"/>
                  <a:sym typeface="微软雅黑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30689C0-B886-9C5F-0BA8-7833C076A337}"/>
                </a:ext>
              </a:extLst>
            </p:cNvPr>
            <p:cNvSpPr txBox="1"/>
            <p:nvPr/>
          </p:nvSpPr>
          <p:spPr>
            <a:xfrm>
              <a:off x="1855059" y="2017397"/>
              <a:ext cx="1851722" cy="1647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hangingPunct="1">
                <a:defRPr/>
              </a:pPr>
              <a:r>
                <a:rPr lang="zh-CN" altLang="en-US" sz="2800" b="1" kern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一</a:t>
              </a:r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、</a:t>
              </a:r>
              <a:r>
                <a:rPr lang="zh-CN" altLang="en-US" sz="2800" b="1" kern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eavy" pitchFamily="18" charset="-122"/>
                  <a:sym typeface="微软雅黑"/>
                </a:rPr>
                <a:t>基于趋近律的滑模控制</a:t>
              </a:r>
              <a:endParaRPr lang="en-US" altLang="zh-CN" sz="28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endParaRPr>
            </a:p>
          </p:txBody>
        </p:sp>
      </p:grp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B496924-C4D2-FD06-5DED-077C49732E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026926"/>
              </p:ext>
            </p:extLst>
          </p:nvPr>
        </p:nvGraphicFramePr>
        <p:xfrm>
          <a:off x="5276246" y="1851308"/>
          <a:ext cx="1663700" cy="732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952920" imgH="419040" progId="Equation.AxMath">
                  <p:embed/>
                </p:oleObj>
              </mc:Choice>
              <mc:Fallback>
                <p:oleObj name="AxMath" r:id="rId3" imgW="952920" imgH="419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76246" y="1851308"/>
                        <a:ext cx="1663700" cy="732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842DE8D-E7B6-3BB1-04EF-6B19D9B69BFC}"/>
              </a:ext>
            </a:extLst>
          </p:cNvPr>
          <p:cNvSpPr/>
          <p:nvPr/>
        </p:nvSpPr>
        <p:spPr>
          <a:xfrm>
            <a:off x="1553421" y="4657880"/>
            <a:ext cx="8894602" cy="16895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  <a:miter lim="800000"/>
          </a:ln>
          <a:effectLst>
            <a:outerShdw blurRad="76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defTabSz="685800" hangingPunct="1">
              <a:defRPr/>
            </a:pPr>
            <a:endParaRPr lang="zh-CN" altLang="en-US" sz="1400" dirty="0">
              <a:solidFill>
                <a:prstClr val="white"/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</p:txBody>
      </p:sp>
      <p:sp>
        <p:nvSpPr>
          <p:cNvPr id="19" name="矩形: 圆角 54">
            <a:extLst>
              <a:ext uri="{FF2B5EF4-FFF2-40B4-BE49-F238E27FC236}">
                <a16:creationId xmlns:a16="http://schemas.microsoft.com/office/drawing/2014/main" id="{C2F1BA72-53CD-EF23-2196-D36A44395E26}"/>
              </a:ext>
            </a:extLst>
          </p:cNvPr>
          <p:cNvSpPr/>
          <p:nvPr/>
        </p:nvSpPr>
        <p:spPr>
          <a:xfrm>
            <a:off x="1552574" y="4433427"/>
            <a:ext cx="1579404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第一问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10256F-360D-9899-91EC-C375973743C7}"/>
              </a:ext>
            </a:extLst>
          </p:cNvPr>
          <p:cNvSpPr/>
          <p:nvPr/>
        </p:nvSpPr>
        <p:spPr>
          <a:xfrm>
            <a:off x="1997922" y="5179481"/>
            <a:ext cx="36871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传递函数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E37563-87E9-2DF4-CB18-B98EBF5AE470}"/>
              </a:ext>
            </a:extLst>
          </p:cNvPr>
          <p:cNvSpPr/>
          <p:nvPr/>
        </p:nvSpPr>
        <p:spPr>
          <a:xfrm>
            <a:off x="6520764" y="5179481"/>
            <a:ext cx="36871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状态空间方程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3514A9C0-3BC5-C6C4-5740-8CFCB13161C3}"/>
              </a:ext>
            </a:extLst>
          </p:cNvPr>
          <p:cNvSpPr/>
          <p:nvPr/>
        </p:nvSpPr>
        <p:spPr>
          <a:xfrm>
            <a:off x="4953000" y="5352244"/>
            <a:ext cx="1854200" cy="30080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0A1F571-AF29-73C0-2985-8292FFF5C919}"/>
              </a:ext>
            </a:extLst>
          </p:cNvPr>
          <p:cNvSpPr/>
          <p:nvPr/>
        </p:nvSpPr>
        <p:spPr>
          <a:xfrm>
            <a:off x="5276246" y="4862267"/>
            <a:ext cx="11785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tf2ss</a:t>
            </a:r>
            <a:endParaRPr lang="zh-CN" altLang="en-US" sz="3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标注: 线形 29">
            <a:extLst>
              <a:ext uri="{FF2B5EF4-FFF2-40B4-BE49-F238E27FC236}">
                <a16:creationId xmlns:a16="http://schemas.microsoft.com/office/drawing/2014/main" id="{A447FBC8-816D-28C5-360C-C4A3AD66A065}"/>
              </a:ext>
            </a:extLst>
          </p:cNvPr>
          <p:cNvSpPr/>
          <p:nvPr/>
        </p:nvSpPr>
        <p:spPr>
          <a:xfrm>
            <a:off x="8264588" y="4340537"/>
            <a:ext cx="2746311" cy="556511"/>
          </a:xfrm>
          <a:prstGeom prst="borderCallout1">
            <a:avLst>
              <a:gd name="adj1" fmla="val 55263"/>
              <a:gd name="adj2" fmla="val -7170"/>
              <a:gd name="adj3" fmla="val 119347"/>
              <a:gd name="adj4" fmla="val -665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如何生成能控标准型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0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解题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思路说明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842DE8D-E7B6-3BB1-04EF-6B19D9B69BFC}"/>
              </a:ext>
            </a:extLst>
          </p:cNvPr>
          <p:cNvSpPr/>
          <p:nvPr/>
        </p:nvSpPr>
        <p:spPr>
          <a:xfrm>
            <a:off x="511392" y="1336338"/>
            <a:ext cx="11280558" cy="480608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  <a:miter lim="800000"/>
          </a:ln>
          <a:effectLst>
            <a:outerShdw blurRad="76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defTabSz="685800" hangingPunct="1">
              <a:defRPr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</p:txBody>
      </p:sp>
      <p:sp>
        <p:nvSpPr>
          <p:cNvPr id="19" name="矩形: 圆角 54">
            <a:extLst>
              <a:ext uri="{FF2B5EF4-FFF2-40B4-BE49-F238E27FC236}">
                <a16:creationId xmlns:a16="http://schemas.microsoft.com/office/drawing/2014/main" id="{C2F1BA72-53CD-EF23-2196-D36A44395E26}"/>
              </a:ext>
            </a:extLst>
          </p:cNvPr>
          <p:cNvSpPr/>
          <p:nvPr/>
        </p:nvSpPr>
        <p:spPr>
          <a:xfrm>
            <a:off x="701616" y="1046932"/>
            <a:ext cx="1579404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第二问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107E48B-272A-5AB7-C3D2-BD016009CE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782247"/>
              </p:ext>
            </p:extLst>
          </p:nvPr>
        </p:nvGraphicFramePr>
        <p:xfrm>
          <a:off x="2550743" y="1658761"/>
          <a:ext cx="2614613" cy="128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455480" imgH="716760" progId="Equation.AxMath">
                  <p:embed/>
                </p:oleObj>
              </mc:Choice>
              <mc:Fallback>
                <p:oleObj name="AxMath" r:id="rId3" imgW="1455480" imgH="716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0743" y="1658761"/>
                        <a:ext cx="2614613" cy="1288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A6E98B7-4345-A369-38A8-74632689E64A}"/>
              </a:ext>
            </a:extLst>
          </p:cNvPr>
          <p:cNvSpPr txBox="1"/>
          <p:nvPr/>
        </p:nvSpPr>
        <p:spPr>
          <a:xfrm>
            <a:off x="955492" y="1854586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被控对象：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9EA51F-2165-ECCC-553B-9BE942A64118}"/>
              </a:ext>
            </a:extLst>
          </p:cNvPr>
          <p:cNvSpPr txBox="1"/>
          <p:nvPr/>
        </p:nvSpPr>
        <p:spPr>
          <a:xfrm>
            <a:off x="955492" y="3095469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一阶滑膜面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：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C575A01-3F1E-3BF5-1A05-2FABA4BAD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678082"/>
              </p:ext>
            </p:extLst>
          </p:nvPr>
        </p:nvGraphicFramePr>
        <p:xfrm>
          <a:off x="2920008" y="3042938"/>
          <a:ext cx="7905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394920" imgH="227520" progId="Equation.AxMath">
                  <p:embed/>
                </p:oleObj>
              </mc:Choice>
              <mc:Fallback>
                <p:oleObj name="AxMath" r:id="rId5" imgW="394920" imgH="227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0008" y="3042938"/>
                        <a:ext cx="7905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6D35C30-B4E2-1DFE-28AE-71AF71D25DA5}"/>
              </a:ext>
            </a:extLst>
          </p:cNvPr>
          <p:cNvSpPr txBox="1"/>
          <p:nvPr/>
        </p:nvSpPr>
        <p:spPr>
          <a:xfrm>
            <a:off x="955492" y="373938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求导代入被控方程：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C749A43-8E2D-2A54-ECC5-F60E9E6E4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195717"/>
              </p:ext>
            </p:extLst>
          </p:nvPr>
        </p:nvGraphicFramePr>
        <p:xfrm>
          <a:off x="3506190" y="3697490"/>
          <a:ext cx="2362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181520" imgH="228960" progId="Equation.AxMath">
                  <p:embed/>
                </p:oleObj>
              </mc:Choice>
              <mc:Fallback>
                <p:oleObj name="AxMath" r:id="rId7" imgW="118152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06190" y="3697490"/>
                        <a:ext cx="2362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33A26BD-9CFA-864D-F9F8-ABA7F70ED723}"/>
              </a:ext>
            </a:extLst>
          </p:cNvPr>
          <p:cNvSpPr txBox="1"/>
          <p:nvPr/>
        </p:nvSpPr>
        <p:spPr>
          <a:xfrm>
            <a:off x="955492" y="4385712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趋近率方程：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A4E0CAE-3BFA-7E0D-5204-586EE1F167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841433"/>
              </p:ext>
            </p:extLst>
          </p:nvPr>
        </p:nvGraphicFramePr>
        <p:xfrm>
          <a:off x="2813693" y="4347550"/>
          <a:ext cx="2317750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158840" imgH="771120" progId="Equation.AxMath">
                  <p:embed/>
                </p:oleObj>
              </mc:Choice>
              <mc:Fallback>
                <p:oleObj name="AxMath" r:id="rId9" imgW="1158840" imgH="771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13693" y="4347550"/>
                        <a:ext cx="2317750" cy="154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D204264E-771C-7EAF-015E-30079C5073E7}"/>
              </a:ext>
            </a:extLst>
          </p:cNvPr>
          <p:cNvCxnSpPr>
            <a:cxnSpLocks/>
          </p:cNvCxnSpPr>
          <p:nvPr/>
        </p:nvCxnSpPr>
        <p:spPr>
          <a:xfrm>
            <a:off x="6389090" y="3911840"/>
            <a:ext cx="861054" cy="45607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7C8F93E-FA9E-768F-5224-717AF7C3100C}"/>
              </a:ext>
            </a:extLst>
          </p:cNvPr>
          <p:cNvCxnSpPr>
            <a:cxnSpLocks/>
          </p:cNvCxnSpPr>
          <p:nvPr/>
        </p:nvCxnSpPr>
        <p:spPr>
          <a:xfrm flipV="1">
            <a:off x="5710753" y="4367917"/>
            <a:ext cx="1475860" cy="744015"/>
          </a:xfrm>
          <a:prstGeom prst="bentConnector3">
            <a:avLst>
              <a:gd name="adj1" fmla="val 7517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D7428FE5-3730-83C2-C6C8-2166975CDF26}"/>
              </a:ext>
            </a:extLst>
          </p:cNvPr>
          <p:cNvSpPr/>
          <p:nvPr/>
        </p:nvSpPr>
        <p:spPr>
          <a:xfrm>
            <a:off x="5868390" y="3661680"/>
            <a:ext cx="4924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317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EF059EA-6488-2E2E-D9A8-6841017E7D76}"/>
              </a:ext>
            </a:extLst>
          </p:cNvPr>
          <p:cNvSpPr/>
          <p:nvPr/>
        </p:nvSpPr>
        <p:spPr>
          <a:xfrm>
            <a:off x="5191624" y="4860320"/>
            <a:ext cx="49404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317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2400" b="1" cap="none" spc="0" dirty="0">
              <a:ln w="3175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0147AA6D-00CC-5E1C-FC09-DC3C025FF3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225432"/>
              </p:ext>
            </p:extLst>
          </p:nvPr>
        </p:nvGraphicFramePr>
        <p:xfrm>
          <a:off x="7336459" y="3739381"/>
          <a:ext cx="4162425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080800" imgH="798480" progId="Equation.AxMath">
                  <p:embed/>
                </p:oleObj>
              </mc:Choice>
              <mc:Fallback>
                <p:oleObj name="AxMath" r:id="rId11" imgW="2080800" imgH="79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36459" y="3739381"/>
                        <a:ext cx="4162425" cy="159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标注: 线形 43">
            <a:extLst>
              <a:ext uri="{FF2B5EF4-FFF2-40B4-BE49-F238E27FC236}">
                <a16:creationId xmlns:a16="http://schemas.microsoft.com/office/drawing/2014/main" id="{EF93CF5C-F555-8134-55BC-B59323D971DC}"/>
              </a:ext>
            </a:extLst>
          </p:cNvPr>
          <p:cNvSpPr/>
          <p:nvPr/>
        </p:nvSpPr>
        <p:spPr>
          <a:xfrm>
            <a:off x="5390538" y="2531841"/>
            <a:ext cx="2183434" cy="556511"/>
          </a:xfrm>
          <a:prstGeom prst="borderCallout1">
            <a:avLst>
              <a:gd name="adj1" fmla="val 55263"/>
              <a:gd name="adj2" fmla="val -7170"/>
              <a:gd name="adj3" fmla="val 128475"/>
              <a:gd name="adj4" fmla="val -7676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是矩阵还是数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0"/>
            <a:ext cx="3846652" cy="1032189"/>
            <a:chOff x="-1" y="0"/>
            <a:chExt cx="3846652" cy="1032189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1552575" cy="1032189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18EABF-8EE4-208B-85E9-FD092422FEBD}"/>
                </a:ext>
              </a:extLst>
            </p:cNvPr>
            <p:cNvSpPr txBox="1"/>
            <p:nvPr/>
          </p:nvSpPr>
          <p:spPr>
            <a:xfrm>
              <a:off x="1290954" y="254484"/>
              <a:ext cx="2555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EE6F2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解题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宋体 CN" panose="02020400000000000000" pitchFamily="18" charset="-122"/>
                </a:rPr>
                <a:t>思路说明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842DE8D-E7B6-3BB1-04EF-6B19D9B69BFC}"/>
              </a:ext>
            </a:extLst>
          </p:cNvPr>
          <p:cNvSpPr/>
          <p:nvPr/>
        </p:nvSpPr>
        <p:spPr>
          <a:xfrm>
            <a:off x="511392" y="1336338"/>
            <a:ext cx="11280558" cy="480608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  <a:miter lim="800000"/>
          </a:ln>
          <a:effectLst>
            <a:outerShdw blurRad="76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defTabSz="685800" hangingPunct="1">
              <a:defRPr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</p:txBody>
      </p:sp>
      <p:sp>
        <p:nvSpPr>
          <p:cNvPr id="19" name="矩形: 圆角 54">
            <a:extLst>
              <a:ext uri="{FF2B5EF4-FFF2-40B4-BE49-F238E27FC236}">
                <a16:creationId xmlns:a16="http://schemas.microsoft.com/office/drawing/2014/main" id="{C2F1BA72-53CD-EF23-2196-D36A44395E26}"/>
              </a:ext>
            </a:extLst>
          </p:cNvPr>
          <p:cNvSpPr/>
          <p:nvPr/>
        </p:nvSpPr>
        <p:spPr>
          <a:xfrm>
            <a:off x="701616" y="1046932"/>
            <a:ext cx="1579404" cy="479482"/>
          </a:xfrm>
          <a:prstGeom prst="roundRect">
            <a:avLst>
              <a:gd name="adj" fmla="val 50000"/>
            </a:avLst>
          </a:prstGeom>
          <a:solidFill>
            <a:srgbClr val="F98B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eavy" pitchFamily="18" charset="-122"/>
                <a:sym typeface="微软雅黑"/>
              </a:rPr>
              <a:t>第三问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6E98B7-4345-A369-38A8-74632689E64A}"/>
              </a:ext>
            </a:extLst>
          </p:cNvPr>
          <p:cNvSpPr txBox="1"/>
          <p:nvPr/>
        </p:nvSpPr>
        <p:spPr>
          <a:xfrm>
            <a:off x="1019178" y="3199949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相轨迹方程：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F4468D-6FFE-0865-984F-8F4EB4DFE53D}"/>
              </a:ext>
            </a:extLst>
          </p:cNvPr>
          <p:cNvSpPr txBox="1"/>
          <p:nvPr/>
        </p:nvSpPr>
        <p:spPr>
          <a:xfrm>
            <a:off x="1019178" y="1761882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控制器输出：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5C78F57-DC09-F9BD-D6E0-71C97F42DD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680831"/>
              </p:ext>
            </p:extLst>
          </p:nvPr>
        </p:nvGraphicFramePr>
        <p:xfrm>
          <a:off x="1428533" y="3654656"/>
          <a:ext cx="5083384" cy="1740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609440" imgH="1578960" progId="Equation.AxMath">
                  <p:embed/>
                </p:oleObj>
              </mc:Choice>
              <mc:Fallback>
                <p:oleObj name="AxMath" r:id="rId3" imgW="4609440" imgH="157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8533" y="3654656"/>
                        <a:ext cx="5083384" cy="1740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A5AEB05-588F-4342-B689-68B5E7278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568818"/>
              </p:ext>
            </p:extLst>
          </p:nvPr>
        </p:nvGraphicFramePr>
        <p:xfrm>
          <a:off x="1428533" y="2201553"/>
          <a:ext cx="2373960" cy="910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080800" imgH="798480" progId="Equation.AxMath">
                  <p:embed/>
                </p:oleObj>
              </mc:Choice>
              <mc:Fallback>
                <p:oleObj name="AxMath" r:id="rId5" imgW="2080800" imgH="798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28533" y="2201553"/>
                        <a:ext cx="2373960" cy="910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C124D58-CB09-53C9-A0D9-C25F49AFAF5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1917" y="2001455"/>
            <a:ext cx="4826316" cy="2221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F48A58F-3C45-78F1-EF64-BAAEBCD76A48}"/>
              </a:ext>
            </a:extLst>
          </p:cNvPr>
          <p:cNvSpPr txBox="1"/>
          <p:nvPr/>
        </p:nvSpPr>
        <p:spPr>
          <a:xfrm>
            <a:off x="1019178" y="5546359"/>
            <a:ext cx="7184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使用工具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：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 panose="020B0503020204020204" pitchFamily="34" charset="-122"/>
                <a:sym typeface="微软雅黑"/>
              </a:rPr>
              <a:t>https://github.com/MathWorks-Teaching-Resources/Phase-Plane-and-Slope-Field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 panose="020B0503020204020204" pitchFamily="34" charset="-122"/>
              <a:sym typeface="微软雅黑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6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4C5878"/>
      </a:accent1>
      <a:accent2>
        <a:srgbClr val="3734BE"/>
      </a:accent2>
      <a:accent3>
        <a:srgbClr val="034A90"/>
      </a:accent3>
      <a:accent4>
        <a:srgbClr val="008000"/>
      </a:accent4>
      <a:accent5>
        <a:srgbClr val="1C26E8"/>
      </a:accent5>
      <a:accent6>
        <a:srgbClr val="0944EB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Bold"/>
        <a:ea typeface="思源黑体 CN Bold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1006</Words>
  <Application>Microsoft Office PowerPoint</Application>
  <PresentationFormat>宽屏</PresentationFormat>
  <Paragraphs>229</Paragraphs>
  <Slides>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Cambria Math</vt:lpstr>
      <vt:lpstr>微软雅黑</vt:lpstr>
      <vt:lpstr>Arial</vt:lpstr>
      <vt:lpstr>Times New Roman</vt:lpstr>
      <vt:lpstr>Wingdings</vt:lpstr>
      <vt:lpstr>宋体</vt:lpstr>
      <vt:lpstr>Office 主题​​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Bing-</dc:creator>
  <cp:lastModifiedBy>聿韬 张</cp:lastModifiedBy>
  <cp:revision>91</cp:revision>
  <dcterms:created xsi:type="dcterms:W3CDTF">2020-03-02T02:09:22Z</dcterms:created>
  <dcterms:modified xsi:type="dcterms:W3CDTF">2022-11-26T16:25:29Z</dcterms:modified>
</cp:coreProperties>
</file>